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2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3.xml" ContentType="application/vnd.openxmlformats-officedocument.drawingml.chartshape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4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5.xml" ContentType="application/vnd.openxmlformats-officedocument.drawingml.chartshape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6.xml" ContentType="application/vnd.openxmlformats-officedocument.drawingml.chartshape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drawings/drawing7.xml" ContentType="application/vnd.openxmlformats-officedocument.drawingml.chartshapes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rawings/drawing8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2" r:id="rId2"/>
    <p:sldId id="274" r:id="rId3"/>
    <p:sldId id="263" r:id="rId4"/>
    <p:sldId id="264" r:id="rId5"/>
    <p:sldId id="267" r:id="rId6"/>
    <p:sldId id="266" r:id="rId7"/>
    <p:sldId id="268" r:id="rId8"/>
    <p:sldId id="269" r:id="rId9"/>
    <p:sldId id="270" r:id="rId10"/>
    <p:sldId id="271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75629F-BDCB-4B82-B6BF-CA9CBD9AD8C4}">
          <p14:sldIdLst>
            <p14:sldId id="272"/>
            <p14:sldId id="274"/>
          </p14:sldIdLst>
        </p14:section>
        <p14:section name="Untitled Section" id="{C0FB0C3C-182B-4538-BCDC-A5DFBCBD28E0}">
          <p14:sldIdLst>
            <p14:sldId id="263"/>
            <p14:sldId id="264"/>
            <p14:sldId id="267"/>
            <p14:sldId id="266"/>
            <p14:sldId id="268"/>
            <p14:sldId id="269"/>
            <p14:sldId id="270"/>
            <p14:sldId id="271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53" autoAdjust="0"/>
    <p:restoredTop sz="94660"/>
  </p:normalViewPr>
  <p:slideViewPr>
    <p:cSldViewPr snapToGrid="0">
      <p:cViewPr varScale="1">
        <p:scale>
          <a:sx n="89" d="100"/>
          <a:sy n="89" d="100"/>
        </p:scale>
        <p:origin x="7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work\the%20track%20fitness%20club\GYM%20(%20main%20imp%20file%20do%20not%20delet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work\the%20track%20fitness%20club\simulated%20new%20pipo1.xlsx" TargetMode="Externa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chartUserShapes" Target="../drawings/drawing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BDM%20PROJECT\invoice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BDM%20PROJECT\invoice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ithub\The_Track_Fitness_Club\Clean%20Data\PIPO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work\the%20track%20fitness%20club\PII%20modifi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work\the%20track%20fitness%20club\PII%20modified.xlsx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work\the%20track%20fitness%20club\PII%20modified.xlsx" TargetMode="Externa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rnav\OneDrive\Desktop\BDM%20PROJECT\PII%20modified.xlsx" TargetMode="Externa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ithub\The_Track_Fitness_Club\Clean%20Data\PIPO.xlsx" TargetMode="Externa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chartUserShapes" Target="../drawings/drawing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'MFS(no formula)'!$X$13</c:f>
              <c:strCache>
                <c:ptCount val="1"/>
                <c:pt idx="0">
                  <c:v>Revenue in ₹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'MFS(no formula)'!$W$14:$W$22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</c:v>
                </c:pt>
              </c:strCache>
            </c:strRef>
          </c:cat>
          <c:val>
            <c:numRef>
              <c:f>'MFS(no formula)'!$X$14:$X$22</c:f>
              <c:numCache>
                <c:formatCode>General</c:formatCode>
                <c:ptCount val="9"/>
                <c:pt idx="0">
                  <c:v>275800</c:v>
                </c:pt>
                <c:pt idx="1">
                  <c:v>185900</c:v>
                </c:pt>
                <c:pt idx="2">
                  <c:v>145100</c:v>
                </c:pt>
                <c:pt idx="3">
                  <c:v>195300</c:v>
                </c:pt>
                <c:pt idx="4">
                  <c:v>168100</c:v>
                </c:pt>
                <c:pt idx="5">
                  <c:v>192045</c:v>
                </c:pt>
                <c:pt idx="6">
                  <c:v>179900</c:v>
                </c:pt>
                <c:pt idx="7">
                  <c:v>183900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AA-4815-A4C7-A307884D2D4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13897007"/>
        <c:axId val="1213906159"/>
      </c:barChart>
      <c:catAx>
        <c:axId val="1213897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3906159"/>
        <c:crosses val="autoZero"/>
        <c:auto val="1"/>
        <c:lblAlgn val="ctr"/>
        <c:lblOffset val="100"/>
        <c:noMultiLvlLbl val="0"/>
      </c:catAx>
      <c:valAx>
        <c:axId val="1213906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3897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[simulated new pipo1.xlsx]Sheet1!PivotTable1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Workout</a:t>
            </a:r>
            <a:r>
              <a:rPr lang="en-IN" baseline="0"/>
              <a:t> Frequency vs Hour</a:t>
            </a:r>
            <a:endParaRPr lang="en-IN"/>
          </a:p>
        </c:rich>
      </c:tx>
      <c:layout>
        <c:manualLayout>
          <c:xMode val="edge"/>
          <c:yMode val="edge"/>
          <c:x val="0.22244444444444444"/>
          <c:y val="4.99052201808107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742825896762904"/>
          <c:y val="0.16606262758821813"/>
          <c:w val="0.78307130358705157"/>
          <c:h val="0.5424427675707203"/>
        </c:manualLayout>
      </c:layout>
      <c:lineChart>
        <c:grouping val="standard"/>
        <c:varyColors val="0"/>
        <c:ser>
          <c:idx val="0"/>
          <c:order val="0"/>
          <c:tx>
            <c:strRef>
              <c:f>Sheet1!$S$5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Sheet1!$R$6:$R$22</c:f>
              <c:strCache>
                <c:ptCount val="16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</c:strCache>
            </c:strRef>
          </c:cat>
          <c:val>
            <c:numRef>
              <c:f>Sheet1!$S$6:$S$22</c:f>
              <c:numCache>
                <c:formatCode>General</c:formatCode>
                <c:ptCount val="16"/>
                <c:pt idx="0">
                  <c:v>3313</c:v>
                </c:pt>
                <c:pt idx="1">
                  <c:v>3819</c:v>
                </c:pt>
                <c:pt idx="2">
                  <c:v>3485</c:v>
                </c:pt>
                <c:pt idx="3">
                  <c:v>2553</c:v>
                </c:pt>
                <c:pt idx="4">
                  <c:v>1936</c:v>
                </c:pt>
                <c:pt idx="5">
                  <c:v>1205</c:v>
                </c:pt>
                <c:pt idx="6">
                  <c:v>510</c:v>
                </c:pt>
                <c:pt idx="7">
                  <c:v>528</c:v>
                </c:pt>
                <c:pt idx="8">
                  <c:v>858</c:v>
                </c:pt>
                <c:pt idx="9">
                  <c:v>897</c:v>
                </c:pt>
                <c:pt idx="10">
                  <c:v>1934</c:v>
                </c:pt>
                <c:pt idx="11">
                  <c:v>2535</c:v>
                </c:pt>
                <c:pt idx="12">
                  <c:v>2198</c:v>
                </c:pt>
                <c:pt idx="13">
                  <c:v>869</c:v>
                </c:pt>
                <c:pt idx="14">
                  <c:v>479</c:v>
                </c:pt>
                <c:pt idx="15">
                  <c:v>230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1B-4536-A278-88916C6ADDC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98344399"/>
        <c:axId val="798327343"/>
      </c:lineChart>
      <c:catAx>
        <c:axId val="79834439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Hour</a:t>
                </a:r>
              </a:p>
            </c:rich>
          </c:tx>
          <c:layout>
            <c:manualLayout>
              <c:xMode val="edge"/>
              <c:yMode val="edge"/>
              <c:x val="0.42145691163604543"/>
              <c:y val="0.83442330125401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8327343"/>
        <c:crosses val="autoZero"/>
        <c:auto val="1"/>
        <c:lblAlgn val="ctr"/>
        <c:lblOffset val="100"/>
        <c:noMultiLvlLbl val="0"/>
      </c:catAx>
      <c:valAx>
        <c:axId val="798327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No.</a:t>
                </a:r>
                <a:r>
                  <a:rPr lang="en-IN" baseline="0"/>
                  <a:t> of people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1.6666666666666666E-2"/>
              <c:y val="0.328591790609507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834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509340744171684"/>
          <c:y val="6.479069717054585E-2"/>
          <c:w val="0.80763093074123038"/>
          <c:h val="0.64083007247453694"/>
        </c:manualLayout>
      </c:layout>
      <c:lineChart>
        <c:grouping val="standard"/>
        <c:varyColors val="0"/>
        <c:ser>
          <c:idx val="0"/>
          <c:order val="0"/>
          <c:tx>
            <c:strRef>
              <c:f>'#new clients every month'!$V$15</c:f>
              <c:strCache>
                <c:ptCount val="1"/>
                <c:pt idx="0">
                  <c:v># New registerants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'#new clients every month'!$U$16:$U$23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month'!$V$16:$V$23</c:f>
              <c:numCache>
                <c:formatCode>General</c:formatCode>
                <c:ptCount val="8"/>
                <c:pt idx="0">
                  <c:v>70</c:v>
                </c:pt>
                <c:pt idx="1">
                  <c:v>35</c:v>
                </c:pt>
                <c:pt idx="2">
                  <c:v>30</c:v>
                </c:pt>
                <c:pt idx="3">
                  <c:v>32</c:v>
                </c:pt>
                <c:pt idx="4">
                  <c:v>31</c:v>
                </c:pt>
                <c:pt idx="5">
                  <c:v>55</c:v>
                </c:pt>
                <c:pt idx="6">
                  <c:v>29</c:v>
                </c:pt>
                <c:pt idx="7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830-42D8-BB7C-A11E6AE7A9FA}"/>
            </c:ext>
          </c:extLst>
        </c:ser>
        <c:ser>
          <c:idx val="1"/>
          <c:order val="1"/>
          <c:tx>
            <c:strRef>
              <c:f>'#new clients every month'!$W$15</c:f>
              <c:strCache>
                <c:ptCount val="1"/>
                <c:pt idx="0">
                  <c:v>Total Invoices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'#new clients every month'!$U$16:$U$23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month'!$W$16:$W$23</c:f>
              <c:numCache>
                <c:formatCode>General</c:formatCode>
                <c:ptCount val="8"/>
                <c:pt idx="0">
                  <c:v>140</c:v>
                </c:pt>
                <c:pt idx="1">
                  <c:v>126</c:v>
                </c:pt>
                <c:pt idx="2">
                  <c:v>110</c:v>
                </c:pt>
                <c:pt idx="3">
                  <c:v>132</c:v>
                </c:pt>
                <c:pt idx="4">
                  <c:v>115</c:v>
                </c:pt>
                <c:pt idx="5">
                  <c:v>150</c:v>
                </c:pt>
                <c:pt idx="6">
                  <c:v>129</c:v>
                </c:pt>
                <c:pt idx="7">
                  <c:v>111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830-42D8-BB7C-A11E6AE7A9F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314056351"/>
        <c:axId val="1314056767"/>
      </c:lineChart>
      <c:catAx>
        <c:axId val="13140563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/>
                  <a:t>Month</a:t>
                </a:r>
                <a:endParaRPr lang="en-IN" sz="1400" dirty="0"/>
              </a:p>
            </c:rich>
          </c:tx>
          <c:layout>
            <c:manualLayout>
              <c:xMode val="edge"/>
              <c:yMode val="edge"/>
              <c:x val="0.43131359803328717"/>
              <c:y val="0.787458521086815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4056767"/>
        <c:crosses val="autoZero"/>
        <c:auto val="1"/>
        <c:lblAlgn val="ctr"/>
        <c:lblOffset val="100"/>
        <c:noMultiLvlLbl val="0"/>
      </c:catAx>
      <c:valAx>
        <c:axId val="131405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dirty="0"/>
                  <a:t> Count in number</a:t>
                </a:r>
              </a:p>
            </c:rich>
          </c:tx>
          <c:layout>
            <c:manualLayout>
              <c:xMode val="edge"/>
              <c:yMode val="edge"/>
              <c:x val="2.1062965866574423E-2"/>
              <c:y val="0.216347011212709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40563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dirty="0"/>
              <a:t>Month</a:t>
            </a:r>
            <a:r>
              <a:rPr lang="en-IN" baseline="0" dirty="0"/>
              <a:t> to Month client Invoice history</a:t>
            </a:r>
            <a:endParaRPr lang="en-IN" dirty="0"/>
          </a:p>
        </c:rich>
      </c:tx>
      <c:layout>
        <c:manualLayout>
          <c:xMode val="edge"/>
          <c:yMode val="edge"/>
          <c:x val="0.12308088787567624"/>
          <c:y val="2.725889350191388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730471809201799"/>
          <c:y val="0.13469356909493671"/>
          <c:w val="0.74961207276161723"/>
          <c:h val="0.78626107599097017"/>
        </c:manualLayout>
      </c:layout>
      <c:lineChart>
        <c:grouping val="standard"/>
        <c:varyColors val="0"/>
        <c:ser>
          <c:idx val="0"/>
          <c:order val="0"/>
          <c:tx>
            <c:strRef>
              <c:f>'#new clients every month'!$N$4</c:f>
              <c:strCache>
                <c:ptCount val="1"/>
                <c:pt idx="0">
                  <c:v>Jan joining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month'!$N$5:$N$12</c:f>
              <c:numCache>
                <c:formatCode>General</c:formatCode>
                <c:ptCount val="8"/>
                <c:pt idx="0">
                  <c:v>70</c:v>
                </c:pt>
                <c:pt idx="1">
                  <c:v>48</c:v>
                </c:pt>
                <c:pt idx="2">
                  <c:v>35</c:v>
                </c:pt>
                <c:pt idx="3">
                  <c:v>34</c:v>
                </c:pt>
                <c:pt idx="4">
                  <c:v>20</c:v>
                </c:pt>
                <c:pt idx="5">
                  <c:v>13</c:v>
                </c:pt>
                <c:pt idx="6">
                  <c:v>13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06-4A07-A005-15B36FD2FBA5}"/>
            </c:ext>
          </c:extLst>
        </c:ser>
        <c:ser>
          <c:idx val="1"/>
          <c:order val="1"/>
          <c:tx>
            <c:strRef>
              <c:f>'#new clients every month'!$O$4</c:f>
              <c:strCache>
                <c:ptCount val="1"/>
                <c:pt idx="0">
                  <c:v>Feb joining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month'!$O$5:$O$12</c:f>
              <c:numCache>
                <c:formatCode>General</c:formatCode>
                <c:ptCount val="8"/>
                <c:pt idx="1">
                  <c:v>35</c:v>
                </c:pt>
                <c:pt idx="2">
                  <c:v>19</c:v>
                </c:pt>
                <c:pt idx="3">
                  <c:v>16</c:v>
                </c:pt>
                <c:pt idx="4">
                  <c:v>12</c:v>
                </c:pt>
                <c:pt idx="5">
                  <c:v>12</c:v>
                </c:pt>
                <c:pt idx="6">
                  <c:v>7</c:v>
                </c:pt>
                <c:pt idx="7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106-4A07-A005-15B36FD2FBA5}"/>
            </c:ext>
          </c:extLst>
        </c:ser>
        <c:ser>
          <c:idx val="2"/>
          <c:order val="2"/>
          <c:tx>
            <c:strRef>
              <c:f>'#new clients every month'!$P$4</c:f>
              <c:strCache>
                <c:ptCount val="1"/>
                <c:pt idx="0">
                  <c:v>Mar joining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month'!$P$5:$P$12</c:f>
              <c:numCache>
                <c:formatCode>General</c:formatCode>
                <c:ptCount val="8"/>
                <c:pt idx="2">
                  <c:v>30</c:v>
                </c:pt>
                <c:pt idx="3">
                  <c:v>20</c:v>
                </c:pt>
                <c:pt idx="4">
                  <c:v>16</c:v>
                </c:pt>
                <c:pt idx="5">
                  <c:v>10</c:v>
                </c:pt>
                <c:pt idx="6">
                  <c:v>8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106-4A07-A005-15B36FD2FBA5}"/>
            </c:ext>
          </c:extLst>
        </c:ser>
        <c:ser>
          <c:idx val="3"/>
          <c:order val="3"/>
          <c:tx>
            <c:strRef>
              <c:f>'#new clients every month'!$Q$4</c:f>
              <c:strCache>
                <c:ptCount val="1"/>
                <c:pt idx="0">
                  <c:v>April joining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month'!$Q$5:$Q$12</c:f>
              <c:numCache>
                <c:formatCode>General</c:formatCode>
                <c:ptCount val="8"/>
                <c:pt idx="3">
                  <c:v>32</c:v>
                </c:pt>
                <c:pt idx="4">
                  <c:v>18</c:v>
                </c:pt>
                <c:pt idx="5">
                  <c:v>21</c:v>
                </c:pt>
                <c:pt idx="6">
                  <c:v>19</c:v>
                </c:pt>
                <c:pt idx="7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106-4A07-A005-15B36FD2FBA5}"/>
            </c:ext>
          </c:extLst>
        </c:ser>
        <c:ser>
          <c:idx val="4"/>
          <c:order val="4"/>
          <c:tx>
            <c:strRef>
              <c:f>'#new clients every month'!$R$4</c:f>
              <c:strCache>
                <c:ptCount val="1"/>
                <c:pt idx="0">
                  <c:v>May joining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month'!$R$5:$R$12</c:f>
              <c:numCache>
                <c:formatCode>General</c:formatCode>
                <c:ptCount val="8"/>
                <c:pt idx="4">
                  <c:v>31</c:v>
                </c:pt>
                <c:pt idx="5">
                  <c:v>17</c:v>
                </c:pt>
                <c:pt idx="6">
                  <c:v>17</c:v>
                </c:pt>
                <c:pt idx="7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106-4A07-A005-15B36FD2FBA5}"/>
            </c:ext>
          </c:extLst>
        </c:ser>
        <c:ser>
          <c:idx val="5"/>
          <c:order val="5"/>
          <c:tx>
            <c:strRef>
              <c:f>'#new clients every month'!$S$4</c:f>
              <c:strCache>
                <c:ptCount val="1"/>
                <c:pt idx="0">
                  <c:v>June joining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month'!$S$5:$S$12</c:f>
              <c:numCache>
                <c:formatCode>General</c:formatCode>
                <c:ptCount val="8"/>
                <c:pt idx="5">
                  <c:v>55</c:v>
                </c:pt>
                <c:pt idx="6">
                  <c:v>27</c:v>
                </c:pt>
                <c:pt idx="7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106-4A07-A005-15B36FD2FBA5}"/>
            </c:ext>
          </c:extLst>
        </c:ser>
        <c:ser>
          <c:idx val="6"/>
          <c:order val="6"/>
          <c:tx>
            <c:strRef>
              <c:f>'#new clients every month'!$T$4</c:f>
              <c:strCache>
                <c:ptCount val="1"/>
                <c:pt idx="0">
                  <c:v>July joining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month'!$T$5:$T$12</c:f>
              <c:numCache>
                <c:formatCode>General</c:formatCode>
                <c:ptCount val="8"/>
                <c:pt idx="6">
                  <c:v>29</c:v>
                </c:pt>
                <c:pt idx="7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106-4A07-A005-15B36FD2FBA5}"/>
            </c:ext>
          </c:extLst>
        </c:ser>
        <c:ser>
          <c:idx val="7"/>
          <c:order val="7"/>
          <c:tx>
            <c:strRef>
              <c:f>'#new clients every month'!$U$4</c:f>
              <c:strCache>
                <c:ptCount val="1"/>
                <c:pt idx="0">
                  <c:v>Aug joining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month'!$U$5:$U$12</c:f>
              <c:numCache>
                <c:formatCode>General</c:formatCode>
                <c:ptCount val="8"/>
                <c:pt idx="7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E106-4A07-A005-15B36FD2FBA5}"/>
            </c:ext>
          </c:extLst>
        </c:ser>
        <c:ser>
          <c:idx val="8"/>
          <c:order val="8"/>
          <c:tx>
            <c:strRef>
              <c:f>'#new clients every month'!$V$4</c:f>
              <c:strCache>
                <c:ptCount val="1"/>
                <c:pt idx="0">
                  <c:v>Year 2021 joining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'#new clients every month'!$M$5:$M$12</c:f>
              <c:strCache>
                <c:ptCount val="8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</c:strCache>
            </c:strRef>
          </c:cat>
          <c:val>
            <c:numRef>
              <c:f>'#new clients every month'!$V$5:$V$12</c:f>
              <c:numCache>
                <c:formatCode>General</c:formatCode>
                <c:ptCount val="8"/>
                <c:pt idx="0">
                  <c:v>70</c:v>
                </c:pt>
                <c:pt idx="1">
                  <c:v>43</c:v>
                </c:pt>
                <c:pt idx="2">
                  <c:v>26</c:v>
                </c:pt>
                <c:pt idx="3">
                  <c:v>30</c:v>
                </c:pt>
                <c:pt idx="4">
                  <c:v>18</c:v>
                </c:pt>
                <c:pt idx="5">
                  <c:v>22</c:v>
                </c:pt>
                <c:pt idx="6">
                  <c:v>9</c:v>
                </c:pt>
                <c:pt idx="7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E106-4A07-A005-15B36FD2FB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12466047"/>
        <c:axId val="1312469375"/>
      </c:lineChart>
      <c:catAx>
        <c:axId val="1312466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2469375"/>
        <c:crosses val="autoZero"/>
        <c:auto val="1"/>
        <c:lblAlgn val="ctr"/>
        <c:lblOffset val="100"/>
        <c:noMultiLvlLbl val="0"/>
      </c:catAx>
      <c:valAx>
        <c:axId val="13124693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2466047"/>
        <c:crosses val="autoZero"/>
        <c:crossBetween val="between"/>
      </c:valAx>
      <c:spPr>
        <a:noFill/>
        <a:ln>
          <a:solidFill>
            <a:srgbClr val="92D050">
              <a:alpha val="0"/>
            </a:srgbClr>
          </a:solidFill>
        </a:ln>
        <a:effectLst/>
      </c:spPr>
    </c:plotArea>
    <c:legend>
      <c:legendPos val="l"/>
      <c:layout>
        <c:manualLayout>
          <c:xMode val="edge"/>
          <c:yMode val="edge"/>
          <c:x val="1.0190453230870859E-2"/>
          <c:y val="0.1289579915894104"/>
          <c:w val="0.16320124943056363"/>
          <c:h val="0.781833624963546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[PIPO.xlsx]Sheet1!PivotTable1</c:name>
    <c:fmtId val="2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Workout</a:t>
            </a:r>
            <a:r>
              <a:rPr lang="en-IN" baseline="0"/>
              <a:t> frequency vs Hour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Sheet1!$K$6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Sheet1!$J$7:$J$23</c:f>
              <c:strCache>
                <c:ptCount val="16"/>
                <c:pt idx="0">
                  <c:v>06</c:v>
                </c:pt>
                <c:pt idx="1">
                  <c:v>07</c:v>
                </c:pt>
                <c:pt idx="2">
                  <c:v>08</c:v>
                </c:pt>
                <c:pt idx="3">
                  <c:v>09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</c:strCache>
            </c:strRef>
          </c:cat>
          <c:val>
            <c:numRef>
              <c:f>Sheet1!$K$7:$K$23</c:f>
              <c:numCache>
                <c:formatCode>General</c:formatCode>
                <c:ptCount val="16"/>
                <c:pt idx="0">
                  <c:v>3318</c:v>
                </c:pt>
                <c:pt idx="1">
                  <c:v>4381</c:v>
                </c:pt>
                <c:pt idx="2">
                  <c:v>3622</c:v>
                </c:pt>
                <c:pt idx="3">
                  <c:v>2554</c:v>
                </c:pt>
                <c:pt idx="4">
                  <c:v>1936</c:v>
                </c:pt>
                <c:pt idx="5">
                  <c:v>972</c:v>
                </c:pt>
                <c:pt idx="6">
                  <c:v>308</c:v>
                </c:pt>
                <c:pt idx="7">
                  <c:v>318</c:v>
                </c:pt>
                <c:pt idx="8">
                  <c:v>642</c:v>
                </c:pt>
                <c:pt idx="9">
                  <c:v>707</c:v>
                </c:pt>
                <c:pt idx="10">
                  <c:v>1721</c:v>
                </c:pt>
                <c:pt idx="11">
                  <c:v>2337</c:v>
                </c:pt>
                <c:pt idx="12">
                  <c:v>2955</c:v>
                </c:pt>
                <c:pt idx="13">
                  <c:v>869</c:v>
                </c:pt>
                <c:pt idx="14">
                  <c:v>479</c:v>
                </c:pt>
                <c:pt idx="15">
                  <c:v>230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FF3-456B-A0CA-99DDA9BF54C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79527712"/>
        <c:axId val="1979529376"/>
      </c:lineChart>
      <c:catAx>
        <c:axId val="19795277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  <a:p>
                <a:pPr>
                  <a:defRPr/>
                </a:pPr>
                <a:r>
                  <a:rPr lang="en-US"/>
                  <a:t>Hour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9529376"/>
        <c:crosses val="autoZero"/>
        <c:auto val="1"/>
        <c:lblAlgn val="ctr"/>
        <c:lblOffset val="100"/>
        <c:noMultiLvlLbl val="0"/>
      </c:catAx>
      <c:valAx>
        <c:axId val="197952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 count</a:t>
                </a:r>
                <a:r>
                  <a:rPr lang="en-IN" baseline="0"/>
                  <a:t> of total people in the gym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1.9444444444444445E-2"/>
              <c:y val="0.135692257217847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9527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[PII modified.xlsx]PII!PivotTable2</c:name>
    <c:fmtId val="7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bg2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bg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bg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bg2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bg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bg2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PII!$M$1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A4A-4A74-80F3-7A3F98C0642E}"/>
              </c:ext>
            </c:extLst>
          </c:dPt>
          <c:dPt>
            <c:idx val="1"/>
            <c:bubble3D val="0"/>
            <c:spPr>
              <a:solidFill>
                <a:schemeClr val="tx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A4A-4A74-80F3-7A3F98C0642E}"/>
              </c:ext>
            </c:extLst>
          </c:dPt>
          <c:dPt>
            <c:idx val="2"/>
            <c:bubble3D val="0"/>
            <c:spPr>
              <a:solidFill>
                <a:schemeClr val="bg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A4A-4A74-80F3-7A3F98C0642E}"/>
              </c:ext>
            </c:extLst>
          </c:dPt>
          <c:dPt>
            <c:idx val="3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A4A-4A74-80F3-7A3F98C0642E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A4A-4A74-80F3-7A3F98C0642E}"/>
              </c:ext>
            </c:extLst>
          </c:dPt>
          <c:dLbls>
            <c:dLbl>
              <c:idx val="1"/>
              <c:layout>
                <c:manualLayout>
                  <c:x val="0.10455987238665014"/>
                  <c:y val="0.6193891805460239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868901788856565"/>
                      <c:h val="0.175239939783694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5A4A-4A74-80F3-7A3F98C0642E}"/>
                </c:ext>
              </c:extLst>
            </c:dLbl>
            <c:dLbl>
              <c:idx val="2"/>
              <c:layout>
                <c:manualLayout>
                  <c:x val="3.738488479648535E-2"/>
                  <c:y val="-3.861383918476152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535847126224739"/>
                      <c:h val="0.175239939783694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5A4A-4A74-80F3-7A3F98C0642E}"/>
                </c:ext>
              </c:extLst>
            </c:dLbl>
            <c:dLbl>
              <c:idx val="3"/>
              <c:layout>
                <c:manualLayout>
                  <c:x val="0.38632835651010083"/>
                  <c:y val="0.24386216683686907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974080832667263"/>
                      <c:h val="0.1606259384024775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5A4A-4A74-80F3-7A3F98C0642E}"/>
                </c:ext>
              </c:extLst>
            </c:dLbl>
            <c:dLbl>
              <c:idx val="4"/>
              <c:layout>
                <c:manualLayout>
                  <c:x val="0.54183413075019982"/>
                  <c:y val="3.624247058640207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231071944961642"/>
                      <c:h val="0.1606259384024775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5A4A-4A74-80F3-7A3F98C0642E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PII!$L$2:$L$7</c:f>
              <c:strCache>
                <c:ptCount val="5"/>
                <c:pt idx="0">
                  <c:v>NA</c:v>
                </c:pt>
                <c:pt idx="1">
                  <c:v>trainer_kiran</c:v>
                </c:pt>
                <c:pt idx="2">
                  <c:v>trainer_nikhil</c:v>
                </c:pt>
                <c:pt idx="3">
                  <c:v>trainer_sachin</c:v>
                </c:pt>
                <c:pt idx="4">
                  <c:v>trainer_vishal</c:v>
                </c:pt>
              </c:strCache>
            </c:strRef>
          </c:cat>
          <c:val>
            <c:numRef>
              <c:f>PII!$M$2:$M$7</c:f>
              <c:numCache>
                <c:formatCode>General</c:formatCode>
                <c:ptCount val="5"/>
                <c:pt idx="0">
                  <c:v>400</c:v>
                </c:pt>
                <c:pt idx="1">
                  <c:v>38</c:v>
                </c:pt>
                <c:pt idx="2">
                  <c:v>18</c:v>
                </c:pt>
                <c:pt idx="3">
                  <c:v>23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A4A-4A74-80F3-7A3F98C064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[PII modified.xlsx]High AR PII only!PivotTable2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'High AR PII only'!$V$1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766-48E3-B711-B0A8B2F1682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766-48E3-B711-B0A8B2F1682E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'High AR PII only'!$U$2:$U$4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'High AR PII only'!$V$2:$V$4</c:f>
              <c:numCache>
                <c:formatCode>General</c:formatCode>
                <c:ptCount val="2"/>
                <c:pt idx="0">
                  <c:v>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766-48E3-B711-B0A8B2F168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[PII modified.xlsx]PII!PivotTable1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PII!$T$1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02E-417B-A11A-9EDD74AC984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02E-417B-A11A-9EDD74AC984E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PII!$S$2:$S$4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PII!$T$2:$T$4</c:f>
              <c:numCache>
                <c:formatCode>General</c:formatCode>
                <c:ptCount val="2"/>
                <c:pt idx="0">
                  <c:v>109</c:v>
                </c:pt>
                <c:pt idx="1">
                  <c:v>385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2E-417B-A11A-9EDD74AC98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[PII modified.xlsx]High AR PII only!PivotTable1</c:name>
    <c:fmtId val="7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rgbClr val="FFFFFF"/>
            </a:solidFill>
            <a:ln>
              <a:solidFill>
                <a:srgbClr val="000000">
                  <a:lumMod val="25000"/>
                  <a:lumOff val="75000"/>
                </a:srgb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tx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bg2">
              <a:lumMod val="9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rgbClr val="FFFFFF"/>
            </a:solidFill>
            <a:ln>
              <a:solidFill>
                <a:srgbClr val="000000">
                  <a:lumMod val="25000"/>
                  <a:lumOff val="75000"/>
                </a:srgb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tx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bg2">
              <a:lumMod val="9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rgbClr val="FFFFFF"/>
            </a:solidFill>
            <a:ln>
              <a:solidFill>
                <a:srgbClr val="000000">
                  <a:lumMod val="25000"/>
                  <a:lumOff val="75000"/>
                </a:srgb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tx2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tx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bg2">
              <a:lumMod val="9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tx1">
              <a:lumMod val="65000"/>
              <a:lumOff val="35000"/>
            </a:schemeClr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2626039618338888"/>
          <c:y val="0.24081477731291692"/>
          <c:w val="0.51317176974211842"/>
          <c:h val="0.46560649504734242"/>
        </c:manualLayout>
      </c:layout>
      <c:pieChart>
        <c:varyColors val="1"/>
        <c:ser>
          <c:idx val="0"/>
          <c:order val="0"/>
          <c:tx>
            <c:strRef>
              <c:f>'High AR PII only'!$S$1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3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07-41A7-B100-9ACAEB287D85}"/>
              </c:ext>
            </c:extLst>
          </c:dPt>
          <c:dPt>
            <c:idx val="1"/>
            <c:bubble3D val="0"/>
            <c:spPr>
              <a:solidFill>
                <a:schemeClr val="tx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07-41A7-B100-9ACAEB287D85}"/>
              </c:ext>
            </c:extLst>
          </c:dPt>
          <c:dPt>
            <c:idx val="2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007-41A7-B100-9ACAEB287D85}"/>
              </c:ext>
            </c:extLst>
          </c:dPt>
          <c:dPt>
            <c:idx val="3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007-41A7-B100-9ACAEB287D85}"/>
              </c:ext>
            </c:extLst>
          </c:dPt>
          <c:dPt>
            <c:idx val="4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007-41A7-B100-9ACAEB287D85}"/>
              </c:ext>
            </c:extLst>
          </c:dPt>
          <c:dLbls>
            <c:dLbl>
              <c:idx val="1"/>
              <c:layout>
                <c:manualLayout>
                  <c:x val="0.568481375089123"/>
                  <c:y val="6.2097888551472108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722029616679494"/>
                      <c:h val="0.14478325418952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5007-41A7-B100-9ACAEB287D85}"/>
                </c:ext>
              </c:extLst>
            </c:dLbl>
            <c:dLbl>
              <c:idx val="2"/>
              <c:layout>
                <c:manualLayout>
                  <c:x val="6.8125352501485117E-2"/>
                  <c:y val="0.3899783529689344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345458367413156"/>
                      <c:h val="0.130414897609903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5007-41A7-B100-9ACAEB287D85}"/>
                </c:ext>
              </c:extLst>
            </c:dLbl>
            <c:dLbl>
              <c:idx val="3"/>
              <c:layout>
                <c:manualLayout>
                  <c:x val="4.5143820605930092E-2"/>
                  <c:y val="-8.237266743102124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950096747493774"/>
                      <c:h val="0.130414897609903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5007-41A7-B100-9ACAEB287D85}"/>
                </c:ext>
              </c:extLst>
            </c:dLbl>
            <c:dLbl>
              <c:idx val="4"/>
              <c:layout>
                <c:manualLayout>
                  <c:x val="0.65283478486220126"/>
                  <c:y val="-8.793205667574127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353842539138209"/>
                      <c:h val="0.130414897609903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5007-41A7-B100-9ACAEB287D85}"/>
                </c:ext>
              </c:extLst>
            </c:dLbl>
            <c:spPr>
              <a:solidFill>
                <a:srgbClr val="FFFFFF"/>
              </a:solidFill>
              <a:ln>
                <a:solidFill>
                  <a:srgbClr val="000000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'High AR PII only'!$R$2:$R$7</c:f>
              <c:strCache>
                <c:ptCount val="5"/>
                <c:pt idx="0">
                  <c:v>NA</c:v>
                </c:pt>
                <c:pt idx="1">
                  <c:v>trainer_kiran</c:v>
                </c:pt>
                <c:pt idx="2">
                  <c:v>trainer_nikhil</c:v>
                </c:pt>
                <c:pt idx="3">
                  <c:v>trainer_sachin</c:v>
                </c:pt>
                <c:pt idx="4">
                  <c:v>trainer_vishal</c:v>
                </c:pt>
              </c:strCache>
            </c:strRef>
          </c:cat>
          <c:val>
            <c:numRef>
              <c:f>'High AR PII only'!$S$2:$S$7</c:f>
              <c:numCache>
                <c:formatCode>General</c:formatCode>
                <c:ptCount val="5"/>
                <c:pt idx="0">
                  <c:v>11</c:v>
                </c:pt>
                <c:pt idx="1">
                  <c:v>15</c:v>
                </c:pt>
                <c:pt idx="2">
                  <c:v>3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007-41A7-B100-9ACAEB287D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[PIPO.xlsx]Sheet1!PivotTable1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Workout</a:t>
            </a:r>
            <a:r>
              <a:rPr lang="en-IN" baseline="0"/>
              <a:t> frequency vs Hour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Sheet1!$K$6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Sheet1!$J$7:$J$23</c:f>
              <c:strCache>
                <c:ptCount val="16"/>
                <c:pt idx="0">
                  <c:v>06</c:v>
                </c:pt>
                <c:pt idx="1">
                  <c:v>07</c:v>
                </c:pt>
                <c:pt idx="2">
                  <c:v>08</c:v>
                </c:pt>
                <c:pt idx="3">
                  <c:v>09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</c:strCache>
            </c:strRef>
          </c:cat>
          <c:val>
            <c:numRef>
              <c:f>Sheet1!$K$7:$K$23</c:f>
              <c:numCache>
                <c:formatCode>General</c:formatCode>
                <c:ptCount val="16"/>
                <c:pt idx="0">
                  <c:v>3318</c:v>
                </c:pt>
                <c:pt idx="1">
                  <c:v>4381</c:v>
                </c:pt>
                <c:pt idx="2">
                  <c:v>3622</c:v>
                </c:pt>
                <c:pt idx="3">
                  <c:v>2554</c:v>
                </c:pt>
                <c:pt idx="4">
                  <c:v>1936</c:v>
                </c:pt>
                <c:pt idx="5">
                  <c:v>972</c:v>
                </c:pt>
                <c:pt idx="6">
                  <c:v>308</c:v>
                </c:pt>
                <c:pt idx="7">
                  <c:v>318</c:v>
                </c:pt>
                <c:pt idx="8">
                  <c:v>642</c:v>
                </c:pt>
                <c:pt idx="9">
                  <c:v>707</c:v>
                </c:pt>
                <c:pt idx="10">
                  <c:v>1721</c:v>
                </c:pt>
                <c:pt idx="11">
                  <c:v>2337</c:v>
                </c:pt>
                <c:pt idx="12">
                  <c:v>2955</c:v>
                </c:pt>
                <c:pt idx="13">
                  <c:v>869</c:v>
                </c:pt>
                <c:pt idx="14">
                  <c:v>479</c:v>
                </c:pt>
                <c:pt idx="15">
                  <c:v>230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1E-4D22-931D-F52E5B7CE59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79527712"/>
        <c:axId val="1979529376"/>
      </c:lineChart>
      <c:catAx>
        <c:axId val="19795277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  <a:p>
                <a:pPr>
                  <a:defRPr/>
                </a:pPr>
                <a:r>
                  <a:rPr lang="en-US"/>
                  <a:t>Hour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9529376"/>
        <c:crosses val="autoZero"/>
        <c:auto val="1"/>
        <c:lblAlgn val="ctr"/>
        <c:lblOffset val="100"/>
        <c:noMultiLvlLbl val="0"/>
      </c:catAx>
      <c:valAx>
        <c:axId val="197952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 count</a:t>
                </a:r>
                <a:r>
                  <a:rPr lang="en-IN" baseline="0"/>
                  <a:t> of total people in the gym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1.9444444444444445E-2"/>
              <c:y val="0.135692257217847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9527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160C78-EA08-48B3-9405-033B86BA76EA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0E79505-3A2D-4AAA-90F5-A10FC4C14BD1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</a:rPr>
            <a:t>Address the  low client retention</a:t>
          </a:r>
          <a:endParaRPr lang="en-IN" sz="1600" b="1" dirty="0">
            <a:solidFill>
              <a:schemeClr val="tx1"/>
            </a:solidFill>
          </a:endParaRPr>
        </a:p>
      </dgm:t>
    </dgm:pt>
    <dgm:pt modelId="{0FD44FA3-3A07-4AA4-8FE9-CACC7DB86CDB}" type="parTrans" cxnId="{B3F93743-8892-4166-B433-9A048E0ACC58}">
      <dgm:prSet/>
      <dgm:spPr/>
      <dgm:t>
        <a:bodyPr/>
        <a:lstStyle/>
        <a:p>
          <a:endParaRPr lang="en-IN"/>
        </a:p>
      </dgm:t>
    </dgm:pt>
    <dgm:pt modelId="{6C655789-7E17-4F08-A8B7-51E778191CF7}" type="sibTrans" cxnId="{B3F93743-8892-4166-B433-9A048E0ACC58}">
      <dgm:prSet/>
      <dgm:spPr/>
      <dgm:t>
        <a:bodyPr/>
        <a:lstStyle/>
        <a:p>
          <a:endParaRPr lang="en-IN"/>
        </a:p>
      </dgm:t>
    </dgm:pt>
    <dgm:pt modelId="{98425516-5132-41AB-8E09-54475BFC95A2}">
      <dgm:prSet phldrT="[Text]" custT="1"/>
      <dgm:spPr/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Identify dedicated clients</a:t>
          </a:r>
          <a:endParaRPr lang="en-IN" sz="1800" b="1" dirty="0">
            <a:solidFill>
              <a:schemeClr val="tx1"/>
            </a:solidFill>
          </a:endParaRPr>
        </a:p>
      </dgm:t>
    </dgm:pt>
    <dgm:pt modelId="{D0D83D78-E103-4C4B-BDBF-D89BB95E6729}" type="parTrans" cxnId="{B0281932-DF62-4FF8-8CC0-5176A6B042E9}">
      <dgm:prSet/>
      <dgm:spPr/>
      <dgm:t>
        <a:bodyPr/>
        <a:lstStyle/>
        <a:p>
          <a:endParaRPr lang="en-IN"/>
        </a:p>
      </dgm:t>
    </dgm:pt>
    <dgm:pt modelId="{0FB9B2DC-EA69-421D-921E-189B43AF190A}" type="sibTrans" cxnId="{B0281932-DF62-4FF8-8CC0-5176A6B042E9}">
      <dgm:prSet/>
      <dgm:spPr/>
      <dgm:t>
        <a:bodyPr/>
        <a:lstStyle/>
        <a:p>
          <a:endParaRPr lang="en-IN"/>
        </a:p>
      </dgm:t>
    </dgm:pt>
    <dgm:pt modelId="{77D75F3E-5540-44B1-8B9A-7F1B54F83DB0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</a:rPr>
            <a:t>Find committed gym clients traits</a:t>
          </a:r>
          <a:endParaRPr lang="en-IN" sz="1600" b="1" dirty="0">
            <a:solidFill>
              <a:schemeClr val="tx1"/>
            </a:solidFill>
          </a:endParaRPr>
        </a:p>
      </dgm:t>
    </dgm:pt>
    <dgm:pt modelId="{22B8948D-5BCF-45FA-927D-B23F88AB8B96}" type="parTrans" cxnId="{2A2EADF3-5772-4D4E-9F6E-F770310E7897}">
      <dgm:prSet/>
      <dgm:spPr/>
      <dgm:t>
        <a:bodyPr/>
        <a:lstStyle/>
        <a:p>
          <a:endParaRPr lang="en-IN"/>
        </a:p>
      </dgm:t>
    </dgm:pt>
    <dgm:pt modelId="{8B021DEC-DC6F-48F8-B180-840F6ACA1BAA}" type="sibTrans" cxnId="{2A2EADF3-5772-4D4E-9F6E-F770310E7897}">
      <dgm:prSet/>
      <dgm:spPr/>
      <dgm:t>
        <a:bodyPr/>
        <a:lstStyle/>
        <a:p>
          <a:endParaRPr lang="en-IN"/>
        </a:p>
      </dgm:t>
    </dgm:pt>
    <dgm:pt modelId="{A614CB23-8AD4-49ED-9A4B-801C99742056}">
      <dgm:prSet phldrT="[Text]" custT="1"/>
      <dgm:spPr/>
      <dgm:t>
        <a:bodyPr/>
        <a:lstStyle/>
        <a:p>
          <a:r>
            <a:rPr lang="en-IN" sz="1600" b="1" dirty="0">
              <a:solidFill>
                <a:schemeClr val="tx1"/>
              </a:solidFill>
            </a:rPr>
            <a:t>Artificially Create &amp; Nurture These Traits</a:t>
          </a:r>
        </a:p>
      </dgm:t>
    </dgm:pt>
    <dgm:pt modelId="{70BCEDA9-EF7D-471A-B133-4E4E3EDC5C54}" type="parTrans" cxnId="{767BF60A-7C84-44A0-B946-6D641C99E36C}">
      <dgm:prSet/>
      <dgm:spPr/>
      <dgm:t>
        <a:bodyPr/>
        <a:lstStyle/>
        <a:p>
          <a:endParaRPr lang="en-IN"/>
        </a:p>
      </dgm:t>
    </dgm:pt>
    <dgm:pt modelId="{2EA2597E-31F7-4E56-AEC4-54C5A49EFD8F}" type="sibTrans" cxnId="{767BF60A-7C84-44A0-B946-6D641C99E36C}">
      <dgm:prSet/>
      <dgm:spPr/>
      <dgm:t>
        <a:bodyPr/>
        <a:lstStyle/>
        <a:p>
          <a:endParaRPr lang="en-IN"/>
        </a:p>
      </dgm:t>
    </dgm:pt>
    <dgm:pt modelId="{671972C0-2973-47FC-A870-52E590EDE242}" type="pres">
      <dgm:prSet presAssocID="{A2160C78-EA08-48B3-9405-033B86BA76EA}" presName="linearFlow" presStyleCnt="0">
        <dgm:presLayoutVars>
          <dgm:resizeHandles val="exact"/>
        </dgm:presLayoutVars>
      </dgm:prSet>
      <dgm:spPr/>
    </dgm:pt>
    <dgm:pt modelId="{4C30A3E9-2AC6-4ECB-A076-7385190F6760}" type="pres">
      <dgm:prSet presAssocID="{B0E79505-3A2D-4AAA-90F5-A10FC4C14BD1}" presName="node" presStyleLbl="node1" presStyleIdx="0" presStyleCnt="4">
        <dgm:presLayoutVars>
          <dgm:bulletEnabled val="1"/>
        </dgm:presLayoutVars>
      </dgm:prSet>
      <dgm:spPr/>
    </dgm:pt>
    <dgm:pt modelId="{8BFD4FC2-7A59-4BA7-B191-EE2F9C4853C2}" type="pres">
      <dgm:prSet presAssocID="{6C655789-7E17-4F08-A8B7-51E778191CF7}" presName="sibTrans" presStyleLbl="sibTrans2D1" presStyleIdx="0" presStyleCnt="3"/>
      <dgm:spPr/>
    </dgm:pt>
    <dgm:pt modelId="{6A269BB4-9090-43F6-A6C7-135ED6FD2E1F}" type="pres">
      <dgm:prSet presAssocID="{6C655789-7E17-4F08-A8B7-51E778191CF7}" presName="connectorText" presStyleLbl="sibTrans2D1" presStyleIdx="0" presStyleCnt="3"/>
      <dgm:spPr/>
    </dgm:pt>
    <dgm:pt modelId="{A8809C53-3AD1-4469-A02D-A0FC942B6B64}" type="pres">
      <dgm:prSet presAssocID="{98425516-5132-41AB-8E09-54475BFC95A2}" presName="node" presStyleLbl="node1" presStyleIdx="1" presStyleCnt="4">
        <dgm:presLayoutVars>
          <dgm:bulletEnabled val="1"/>
        </dgm:presLayoutVars>
      </dgm:prSet>
      <dgm:spPr/>
    </dgm:pt>
    <dgm:pt modelId="{D19D6A7B-9BD7-415C-BF8E-BCA8AD7ACEED}" type="pres">
      <dgm:prSet presAssocID="{0FB9B2DC-EA69-421D-921E-189B43AF190A}" presName="sibTrans" presStyleLbl="sibTrans2D1" presStyleIdx="1" presStyleCnt="3"/>
      <dgm:spPr/>
    </dgm:pt>
    <dgm:pt modelId="{5961E64D-C310-4D79-A9C8-DAF1FADB2E7E}" type="pres">
      <dgm:prSet presAssocID="{0FB9B2DC-EA69-421D-921E-189B43AF190A}" presName="connectorText" presStyleLbl="sibTrans2D1" presStyleIdx="1" presStyleCnt="3"/>
      <dgm:spPr/>
    </dgm:pt>
    <dgm:pt modelId="{6E7E9AB0-A55A-4B9F-9139-FC1C1183F81A}" type="pres">
      <dgm:prSet presAssocID="{77D75F3E-5540-44B1-8B9A-7F1B54F83DB0}" presName="node" presStyleLbl="node1" presStyleIdx="2" presStyleCnt="4" custScaleX="100273" custScaleY="164910" custLinFactNeighborX="266" custLinFactNeighborY="5128">
        <dgm:presLayoutVars>
          <dgm:bulletEnabled val="1"/>
        </dgm:presLayoutVars>
      </dgm:prSet>
      <dgm:spPr/>
    </dgm:pt>
    <dgm:pt modelId="{31A3274E-D953-4F1E-B97E-CA700C7274F9}" type="pres">
      <dgm:prSet presAssocID="{8B021DEC-DC6F-48F8-B180-840F6ACA1BAA}" presName="sibTrans" presStyleLbl="sibTrans2D1" presStyleIdx="2" presStyleCnt="3"/>
      <dgm:spPr/>
    </dgm:pt>
    <dgm:pt modelId="{2AB9FB21-BD70-43D7-A3B7-03AD8DA3047C}" type="pres">
      <dgm:prSet presAssocID="{8B021DEC-DC6F-48F8-B180-840F6ACA1BAA}" presName="connectorText" presStyleLbl="sibTrans2D1" presStyleIdx="2" presStyleCnt="3"/>
      <dgm:spPr/>
    </dgm:pt>
    <dgm:pt modelId="{2F666FA3-DDD8-4029-8617-7111D041EF22}" type="pres">
      <dgm:prSet presAssocID="{A614CB23-8AD4-49ED-9A4B-801C99742056}" presName="node" presStyleLbl="node1" presStyleIdx="3" presStyleCnt="4" custScaleY="164900">
        <dgm:presLayoutVars>
          <dgm:bulletEnabled val="1"/>
        </dgm:presLayoutVars>
      </dgm:prSet>
      <dgm:spPr/>
    </dgm:pt>
  </dgm:ptLst>
  <dgm:cxnLst>
    <dgm:cxn modelId="{94043D08-51BE-49EF-BF73-54B852B24D2B}" type="presOf" srcId="{A2160C78-EA08-48B3-9405-033B86BA76EA}" destId="{671972C0-2973-47FC-A870-52E590EDE242}" srcOrd="0" destOrd="0" presId="urn:microsoft.com/office/officeart/2005/8/layout/process2"/>
    <dgm:cxn modelId="{767BF60A-7C84-44A0-B946-6D641C99E36C}" srcId="{A2160C78-EA08-48B3-9405-033B86BA76EA}" destId="{A614CB23-8AD4-49ED-9A4B-801C99742056}" srcOrd="3" destOrd="0" parTransId="{70BCEDA9-EF7D-471A-B133-4E4E3EDC5C54}" sibTransId="{2EA2597E-31F7-4E56-AEC4-54C5A49EFD8F}"/>
    <dgm:cxn modelId="{2A772C19-1979-4618-99D7-FC142D6A8F15}" type="presOf" srcId="{98425516-5132-41AB-8E09-54475BFC95A2}" destId="{A8809C53-3AD1-4469-A02D-A0FC942B6B64}" srcOrd="0" destOrd="0" presId="urn:microsoft.com/office/officeart/2005/8/layout/process2"/>
    <dgm:cxn modelId="{6CD45D28-1163-4486-AAB0-CC42AF91A227}" type="presOf" srcId="{0FB9B2DC-EA69-421D-921E-189B43AF190A}" destId="{5961E64D-C310-4D79-A9C8-DAF1FADB2E7E}" srcOrd="1" destOrd="0" presId="urn:microsoft.com/office/officeart/2005/8/layout/process2"/>
    <dgm:cxn modelId="{B0281932-DF62-4FF8-8CC0-5176A6B042E9}" srcId="{A2160C78-EA08-48B3-9405-033B86BA76EA}" destId="{98425516-5132-41AB-8E09-54475BFC95A2}" srcOrd="1" destOrd="0" parTransId="{D0D83D78-E103-4C4B-BDBF-D89BB95E6729}" sibTransId="{0FB9B2DC-EA69-421D-921E-189B43AF190A}"/>
    <dgm:cxn modelId="{293D203F-F739-4C3F-9BB5-6A6A68BB80B0}" type="presOf" srcId="{6C655789-7E17-4F08-A8B7-51E778191CF7}" destId="{6A269BB4-9090-43F6-A6C7-135ED6FD2E1F}" srcOrd="1" destOrd="0" presId="urn:microsoft.com/office/officeart/2005/8/layout/process2"/>
    <dgm:cxn modelId="{60A0CD42-F160-4BFC-894F-8C8E75C50FFF}" type="presOf" srcId="{8B021DEC-DC6F-48F8-B180-840F6ACA1BAA}" destId="{31A3274E-D953-4F1E-B97E-CA700C7274F9}" srcOrd="0" destOrd="0" presId="urn:microsoft.com/office/officeart/2005/8/layout/process2"/>
    <dgm:cxn modelId="{B3F93743-8892-4166-B433-9A048E0ACC58}" srcId="{A2160C78-EA08-48B3-9405-033B86BA76EA}" destId="{B0E79505-3A2D-4AAA-90F5-A10FC4C14BD1}" srcOrd="0" destOrd="0" parTransId="{0FD44FA3-3A07-4AA4-8FE9-CACC7DB86CDB}" sibTransId="{6C655789-7E17-4F08-A8B7-51E778191CF7}"/>
    <dgm:cxn modelId="{D5025546-BE4E-4A25-9A04-1A69735A0B12}" type="presOf" srcId="{8B021DEC-DC6F-48F8-B180-840F6ACA1BAA}" destId="{2AB9FB21-BD70-43D7-A3B7-03AD8DA3047C}" srcOrd="1" destOrd="0" presId="urn:microsoft.com/office/officeart/2005/8/layout/process2"/>
    <dgm:cxn modelId="{A117E64B-3D88-445C-ADF7-A4D3FA917B9C}" type="presOf" srcId="{B0E79505-3A2D-4AAA-90F5-A10FC4C14BD1}" destId="{4C30A3E9-2AC6-4ECB-A076-7385190F6760}" srcOrd="0" destOrd="0" presId="urn:microsoft.com/office/officeart/2005/8/layout/process2"/>
    <dgm:cxn modelId="{77B2ED8A-C817-4880-A1BF-DD19355D37B0}" type="presOf" srcId="{77D75F3E-5540-44B1-8B9A-7F1B54F83DB0}" destId="{6E7E9AB0-A55A-4B9F-9139-FC1C1183F81A}" srcOrd="0" destOrd="0" presId="urn:microsoft.com/office/officeart/2005/8/layout/process2"/>
    <dgm:cxn modelId="{0499A6C5-F465-4243-ABD3-A48D6C79BD45}" type="presOf" srcId="{A614CB23-8AD4-49ED-9A4B-801C99742056}" destId="{2F666FA3-DDD8-4029-8617-7111D041EF22}" srcOrd="0" destOrd="0" presId="urn:microsoft.com/office/officeart/2005/8/layout/process2"/>
    <dgm:cxn modelId="{F59082EA-7478-4F0A-887C-01A826658753}" type="presOf" srcId="{0FB9B2DC-EA69-421D-921E-189B43AF190A}" destId="{D19D6A7B-9BD7-415C-BF8E-BCA8AD7ACEED}" srcOrd="0" destOrd="0" presId="urn:microsoft.com/office/officeart/2005/8/layout/process2"/>
    <dgm:cxn modelId="{2549D9ED-D038-4A93-9D73-650295105365}" type="presOf" srcId="{6C655789-7E17-4F08-A8B7-51E778191CF7}" destId="{8BFD4FC2-7A59-4BA7-B191-EE2F9C4853C2}" srcOrd="0" destOrd="0" presId="urn:microsoft.com/office/officeart/2005/8/layout/process2"/>
    <dgm:cxn modelId="{2A2EADF3-5772-4D4E-9F6E-F770310E7897}" srcId="{A2160C78-EA08-48B3-9405-033B86BA76EA}" destId="{77D75F3E-5540-44B1-8B9A-7F1B54F83DB0}" srcOrd="2" destOrd="0" parTransId="{22B8948D-5BCF-45FA-927D-B23F88AB8B96}" sibTransId="{8B021DEC-DC6F-48F8-B180-840F6ACA1BAA}"/>
    <dgm:cxn modelId="{B3A712C4-81F1-4501-A177-4D7A984325BE}" type="presParOf" srcId="{671972C0-2973-47FC-A870-52E590EDE242}" destId="{4C30A3E9-2AC6-4ECB-A076-7385190F6760}" srcOrd="0" destOrd="0" presId="urn:microsoft.com/office/officeart/2005/8/layout/process2"/>
    <dgm:cxn modelId="{3A8AA93E-CFB8-45CF-996E-F8240420EAF0}" type="presParOf" srcId="{671972C0-2973-47FC-A870-52E590EDE242}" destId="{8BFD4FC2-7A59-4BA7-B191-EE2F9C4853C2}" srcOrd="1" destOrd="0" presId="urn:microsoft.com/office/officeart/2005/8/layout/process2"/>
    <dgm:cxn modelId="{E16EFD04-2FF6-4000-9430-AFD4CDA6C1F4}" type="presParOf" srcId="{8BFD4FC2-7A59-4BA7-B191-EE2F9C4853C2}" destId="{6A269BB4-9090-43F6-A6C7-135ED6FD2E1F}" srcOrd="0" destOrd="0" presId="urn:microsoft.com/office/officeart/2005/8/layout/process2"/>
    <dgm:cxn modelId="{6DA33908-7CAD-48A3-8218-574D651F74F6}" type="presParOf" srcId="{671972C0-2973-47FC-A870-52E590EDE242}" destId="{A8809C53-3AD1-4469-A02D-A0FC942B6B64}" srcOrd="2" destOrd="0" presId="urn:microsoft.com/office/officeart/2005/8/layout/process2"/>
    <dgm:cxn modelId="{89890DC7-4BF0-421D-AF31-05AA64B665B2}" type="presParOf" srcId="{671972C0-2973-47FC-A870-52E590EDE242}" destId="{D19D6A7B-9BD7-415C-BF8E-BCA8AD7ACEED}" srcOrd="3" destOrd="0" presId="urn:microsoft.com/office/officeart/2005/8/layout/process2"/>
    <dgm:cxn modelId="{DA1ECC9E-A425-486D-A23E-BB660AAF9254}" type="presParOf" srcId="{D19D6A7B-9BD7-415C-BF8E-BCA8AD7ACEED}" destId="{5961E64D-C310-4D79-A9C8-DAF1FADB2E7E}" srcOrd="0" destOrd="0" presId="urn:microsoft.com/office/officeart/2005/8/layout/process2"/>
    <dgm:cxn modelId="{AFDDB60A-400D-413C-B4C1-C37AC833FE79}" type="presParOf" srcId="{671972C0-2973-47FC-A870-52E590EDE242}" destId="{6E7E9AB0-A55A-4B9F-9139-FC1C1183F81A}" srcOrd="4" destOrd="0" presId="urn:microsoft.com/office/officeart/2005/8/layout/process2"/>
    <dgm:cxn modelId="{4C15C6DD-E2B5-44D9-9128-D724E4A9AB57}" type="presParOf" srcId="{671972C0-2973-47FC-A870-52E590EDE242}" destId="{31A3274E-D953-4F1E-B97E-CA700C7274F9}" srcOrd="5" destOrd="0" presId="urn:microsoft.com/office/officeart/2005/8/layout/process2"/>
    <dgm:cxn modelId="{7242DD2D-8A67-490F-8A4A-072786EC9190}" type="presParOf" srcId="{31A3274E-D953-4F1E-B97E-CA700C7274F9}" destId="{2AB9FB21-BD70-43D7-A3B7-03AD8DA3047C}" srcOrd="0" destOrd="0" presId="urn:microsoft.com/office/officeart/2005/8/layout/process2"/>
    <dgm:cxn modelId="{B5302F9D-6E1D-446F-8B0E-53EFD482B9C1}" type="presParOf" srcId="{671972C0-2973-47FC-A870-52E590EDE242}" destId="{2F666FA3-DDD8-4029-8617-7111D041EF2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160C78-EA08-48B3-9405-033B86BA76EA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F8D8B7FC-A138-45A2-A42C-B71A4350B2B6}">
      <dgm:prSet phldrT="[Text]" custT="1"/>
      <dgm:spPr/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Identify flexible clients  preferring evening-noon slots</a:t>
          </a:r>
        </a:p>
      </dgm:t>
    </dgm:pt>
    <dgm:pt modelId="{8290E59B-EE82-4B86-AE25-DC9434D85773}" type="parTrans" cxnId="{981AE960-5E11-452A-9D07-7E2D1215D0B1}">
      <dgm:prSet/>
      <dgm:spPr/>
      <dgm:t>
        <a:bodyPr/>
        <a:lstStyle/>
        <a:p>
          <a:endParaRPr lang="en-IN"/>
        </a:p>
      </dgm:t>
    </dgm:pt>
    <dgm:pt modelId="{6C1AC247-363C-4F0F-A706-B28D61B9C6E5}" type="sibTrans" cxnId="{981AE960-5E11-452A-9D07-7E2D1215D0B1}">
      <dgm:prSet/>
      <dgm:spPr/>
      <dgm:t>
        <a:bodyPr/>
        <a:lstStyle/>
        <a:p>
          <a:endParaRPr lang="en-IN"/>
        </a:p>
      </dgm:t>
    </dgm:pt>
    <dgm:pt modelId="{64602C5B-0E41-46C3-A719-249BB5B7D444}">
      <dgm:prSet phldrT="[Text]" custT="1"/>
      <dgm:spPr/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Employ </a:t>
          </a:r>
          <a:r>
            <a:rPr lang="en-US" sz="1600" b="1" dirty="0" err="1">
              <a:solidFill>
                <a:schemeClr val="tx1"/>
              </a:solidFill>
            </a:rPr>
            <a:t>Personalised</a:t>
          </a:r>
          <a:r>
            <a:rPr lang="en-US" sz="1600" b="1" dirty="0">
              <a:solidFill>
                <a:schemeClr val="tx1"/>
              </a:solidFill>
            </a:rPr>
            <a:t> scheduling </a:t>
          </a:r>
        </a:p>
      </dgm:t>
    </dgm:pt>
    <dgm:pt modelId="{AB6B9DC0-6C51-4DCB-87EA-50E45AEE1EAE}" type="parTrans" cxnId="{0AC941A2-EAEB-40ED-BF7E-2C93D398A11B}">
      <dgm:prSet/>
      <dgm:spPr/>
      <dgm:t>
        <a:bodyPr/>
        <a:lstStyle/>
        <a:p>
          <a:endParaRPr lang="en-IN"/>
        </a:p>
      </dgm:t>
    </dgm:pt>
    <dgm:pt modelId="{CF85B0B6-E03B-493C-9598-FAEF041663CE}" type="sibTrans" cxnId="{0AC941A2-EAEB-40ED-BF7E-2C93D398A11B}">
      <dgm:prSet/>
      <dgm:spPr/>
      <dgm:t>
        <a:bodyPr/>
        <a:lstStyle/>
        <a:p>
          <a:endParaRPr lang="en-IN"/>
        </a:p>
      </dgm:t>
    </dgm:pt>
    <dgm:pt modelId="{B0E79505-3A2D-4AAA-90F5-A10FC4C14BD1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</a:rPr>
            <a:t>Address overcrowding</a:t>
          </a:r>
          <a:endParaRPr lang="en-IN" sz="1600" b="1" dirty="0">
            <a:solidFill>
              <a:schemeClr val="tx1"/>
            </a:solidFill>
          </a:endParaRPr>
        </a:p>
      </dgm:t>
    </dgm:pt>
    <dgm:pt modelId="{6C655789-7E17-4F08-A8B7-51E778191CF7}" type="sibTrans" cxnId="{B3F93743-8892-4166-B433-9A048E0ACC58}">
      <dgm:prSet/>
      <dgm:spPr/>
      <dgm:t>
        <a:bodyPr/>
        <a:lstStyle/>
        <a:p>
          <a:endParaRPr lang="en-IN"/>
        </a:p>
      </dgm:t>
    </dgm:pt>
    <dgm:pt modelId="{0FD44FA3-3A07-4AA4-8FE9-CACC7DB86CDB}" type="parTrans" cxnId="{B3F93743-8892-4166-B433-9A048E0ACC58}">
      <dgm:prSet/>
      <dgm:spPr/>
      <dgm:t>
        <a:bodyPr/>
        <a:lstStyle/>
        <a:p>
          <a:endParaRPr lang="en-IN"/>
        </a:p>
      </dgm:t>
    </dgm:pt>
    <dgm:pt modelId="{98425516-5132-41AB-8E09-54475BFC95A2}">
      <dgm:prSet phldrT="[Text]" custT="1"/>
      <dgm:spPr/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Identify flexible clients</a:t>
          </a:r>
          <a:endParaRPr lang="en-IN" sz="1600" b="1" dirty="0">
            <a:solidFill>
              <a:schemeClr val="tx1"/>
            </a:solidFill>
          </a:endParaRPr>
        </a:p>
      </dgm:t>
    </dgm:pt>
    <dgm:pt modelId="{0FB9B2DC-EA69-421D-921E-189B43AF190A}" type="sibTrans" cxnId="{B0281932-DF62-4FF8-8CC0-5176A6B042E9}">
      <dgm:prSet/>
      <dgm:spPr/>
      <dgm:t>
        <a:bodyPr/>
        <a:lstStyle/>
        <a:p>
          <a:endParaRPr lang="en-IN"/>
        </a:p>
      </dgm:t>
    </dgm:pt>
    <dgm:pt modelId="{D0D83D78-E103-4C4B-BDBF-D89BB95E6729}" type="parTrans" cxnId="{B0281932-DF62-4FF8-8CC0-5176A6B042E9}">
      <dgm:prSet/>
      <dgm:spPr/>
      <dgm:t>
        <a:bodyPr/>
        <a:lstStyle/>
        <a:p>
          <a:endParaRPr lang="en-IN"/>
        </a:p>
      </dgm:t>
    </dgm:pt>
    <dgm:pt modelId="{671972C0-2973-47FC-A870-52E590EDE242}" type="pres">
      <dgm:prSet presAssocID="{A2160C78-EA08-48B3-9405-033B86BA76EA}" presName="linearFlow" presStyleCnt="0">
        <dgm:presLayoutVars>
          <dgm:resizeHandles val="exact"/>
        </dgm:presLayoutVars>
      </dgm:prSet>
      <dgm:spPr/>
    </dgm:pt>
    <dgm:pt modelId="{4C30A3E9-2AC6-4ECB-A076-7385190F6760}" type="pres">
      <dgm:prSet presAssocID="{B0E79505-3A2D-4AAA-90F5-A10FC4C14BD1}" presName="node" presStyleLbl="node1" presStyleIdx="0" presStyleCnt="4" custScaleX="80033" custScaleY="119063">
        <dgm:presLayoutVars>
          <dgm:bulletEnabled val="1"/>
        </dgm:presLayoutVars>
      </dgm:prSet>
      <dgm:spPr/>
    </dgm:pt>
    <dgm:pt modelId="{8BFD4FC2-7A59-4BA7-B191-EE2F9C4853C2}" type="pres">
      <dgm:prSet presAssocID="{6C655789-7E17-4F08-A8B7-51E778191CF7}" presName="sibTrans" presStyleLbl="sibTrans2D1" presStyleIdx="0" presStyleCnt="3"/>
      <dgm:spPr/>
    </dgm:pt>
    <dgm:pt modelId="{6A269BB4-9090-43F6-A6C7-135ED6FD2E1F}" type="pres">
      <dgm:prSet presAssocID="{6C655789-7E17-4F08-A8B7-51E778191CF7}" presName="connectorText" presStyleLbl="sibTrans2D1" presStyleIdx="0" presStyleCnt="3"/>
      <dgm:spPr/>
    </dgm:pt>
    <dgm:pt modelId="{A8809C53-3AD1-4469-A02D-A0FC942B6B64}" type="pres">
      <dgm:prSet presAssocID="{98425516-5132-41AB-8E09-54475BFC95A2}" presName="node" presStyleLbl="node1" presStyleIdx="1" presStyleCnt="4" custScaleX="80033" custScaleY="86453">
        <dgm:presLayoutVars>
          <dgm:bulletEnabled val="1"/>
        </dgm:presLayoutVars>
      </dgm:prSet>
      <dgm:spPr/>
    </dgm:pt>
    <dgm:pt modelId="{D19D6A7B-9BD7-415C-BF8E-BCA8AD7ACEED}" type="pres">
      <dgm:prSet presAssocID="{0FB9B2DC-EA69-421D-921E-189B43AF190A}" presName="sibTrans" presStyleLbl="sibTrans2D1" presStyleIdx="1" presStyleCnt="3"/>
      <dgm:spPr/>
    </dgm:pt>
    <dgm:pt modelId="{5961E64D-C310-4D79-A9C8-DAF1FADB2E7E}" type="pres">
      <dgm:prSet presAssocID="{0FB9B2DC-EA69-421D-921E-189B43AF190A}" presName="connectorText" presStyleLbl="sibTrans2D1" presStyleIdx="1" presStyleCnt="3"/>
      <dgm:spPr/>
    </dgm:pt>
    <dgm:pt modelId="{251DF88C-D239-4B08-8B91-F3009A7FB6EC}" type="pres">
      <dgm:prSet presAssocID="{F8D8B7FC-A138-45A2-A42C-B71A4350B2B6}" presName="node" presStyleLbl="node1" presStyleIdx="2" presStyleCnt="4" custScaleX="81482" custScaleY="151147" custLinFactNeighborX="-262" custLinFactNeighborY="30634">
        <dgm:presLayoutVars>
          <dgm:bulletEnabled val="1"/>
        </dgm:presLayoutVars>
      </dgm:prSet>
      <dgm:spPr/>
    </dgm:pt>
    <dgm:pt modelId="{AD7C5876-C5C4-46E3-818F-A8BA368DD818}" type="pres">
      <dgm:prSet presAssocID="{6C1AC247-363C-4F0F-A706-B28D61B9C6E5}" presName="sibTrans" presStyleLbl="sibTrans2D1" presStyleIdx="2" presStyleCnt="3"/>
      <dgm:spPr/>
    </dgm:pt>
    <dgm:pt modelId="{111FF32C-BB20-4116-9985-C40C57DF172D}" type="pres">
      <dgm:prSet presAssocID="{6C1AC247-363C-4F0F-A706-B28D61B9C6E5}" presName="connectorText" presStyleLbl="sibTrans2D1" presStyleIdx="2" presStyleCnt="3"/>
      <dgm:spPr/>
    </dgm:pt>
    <dgm:pt modelId="{68B92E17-518A-4049-8056-8C4FE696D6B6}" type="pres">
      <dgm:prSet presAssocID="{64602C5B-0E41-46C3-A719-249BB5B7D444}" presName="node" presStyleLbl="node1" presStyleIdx="3" presStyleCnt="4" custScaleX="80572" custScaleY="95272">
        <dgm:presLayoutVars>
          <dgm:bulletEnabled val="1"/>
        </dgm:presLayoutVars>
      </dgm:prSet>
      <dgm:spPr/>
    </dgm:pt>
  </dgm:ptLst>
  <dgm:cxnLst>
    <dgm:cxn modelId="{94043D08-51BE-49EF-BF73-54B852B24D2B}" type="presOf" srcId="{A2160C78-EA08-48B3-9405-033B86BA76EA}" destId="{671972C0-2973-47FC-A870-52E590EDE242}" srcOrd="0" destOrd="0" presId="urn:microsoft.com/office/officeart/2005/8/layout/process2"/>
    <dgm:cxn modelId="{2A772C19-1979-4618-99D7-FC142D6A8F15}" type="presOf" srcId="{98425516-5132-41AB-8E09-54475BFC95A2}" destId="{A8809C53-3AD1-4469-A02D-A0FC942B6B64}" srcOrd="0" destOrd="0" presId="urn:microsoft.com/office/officeart/2005/8/layout/process2"/>
    <dgm:cxn modelId="{6CD45D28-1163-4486-AAB0-CC42AF91A227}" type="presOf" srcId="{0FB9B2DC-EA69-421D-921E-189B43AF190A}" destId="{5961E64D-C310-4D79-A9C8-DAF1FADB2E7E}" srcOrd="1" destOrd="0" presId="urn:microsoft.com/office/officeart/2005/8/layout/process2"/>
    <dgm:cxn modelId="{B0281932-DF62-4FF8-8CC0-5176A6B042E9}" srcId="{A2160C78-EA08-48B3-9405-033B86BA76EA}" destId="{98425516-5132-41AB-8E09-54475BFC95A2}" srcOrd="1" destOrd="0" parTransId="{D0D83D78-E103-4C4B-BDBF-D89BB95E6729}" sibTransId="{0FB9B2DC-EA69-421D-921E-189B43AF190A}"/>
    <dgm:cxn modelId="{293D203F-F739-4C3F-9BB5-6A6A68BB80B0}" type="presOf" srcId="{6C655789-7E17-4F08-A8B7-51E778191CF7}" destId="{6A269BB4-9090-43F6-A6C7-135ED6FD2E1F}" srcOrd="1" destOrd="0" presId="urn:microsoft.com/office/officeart/2005/8/layout/process2"/>
    <dgm:cxn modelId="{981AE960-5E11-452A-9D07-7E2D1215D0B1}" srcId="{A2160C78-EA08-48B3-9405-033B86BA76EA}" destId="{F8D8B7FC-A138-45A2-A42C-B71A4350B2B6}" srcOrd="2" destOrd="0" parTransId="{8290E59B-EE82-4B86-AE25-DC9434D85773}" sibTransId="{6C1AC247-363C-4F0F-A706-B28D61B9C6E5}"/>
    <dgm:cxn modelId="{B3F93743-8892-4166-B433-9A048E0ACC58}" srcId="{A2160C78-EA08-48B3-9405-033B86BA76EA}" destId="{B0E79505-3A2D-4AAA-90F5-A10FC4C14BD1}" srcOrd="0" destOrd="0" parTransId="{0FD44FA3-3A07-4AA4-8FE9-CACC7DB86CDB}" sibTransId="{6C655789-7E17-4F08-A8B7-51E778191CF7}"/>
    <dgm:cxn modelId="{A117E64B-3D88-445C-ADF7-A4D3FA917B9C}" type="presOf" srcId="{B0E79505-3A2D-4AAA-90F5-A10FC4C14BD1}" destId="{4C30A3E9-2AC6-4ECB-A076-7385190F6760}" srcOrd="0" destOrd="0" presId="urn:microsoft.com/office/officeart/2005/8/layout/process2"/>
    <dgm:cxn modelId="{62534855-969A-4775-9867-1EB802665116}" type="presOf" srcId="{64602C5B-0E41-46C3-A719-249BB5B7D444}" destId="{68B92E17-518A-4049-8056-8C4FE696D6B6}" srcOrd="0" destOrd="0" presId="urn:microsoft.com/office/officeart/2005/8/layout/process2"/>
    <dgm:cxn modelId="{569B6D9D-B660-41B4-92CE-15AAEFDA6C3B}" type="presOf" srcId="{F8D8B7FC-A138-45A2-A42C-B71A4350B2B6}" destId="{251DF88C-D239-4B08-8B91-F3009A7FB6EC}" srcOrd="0" destOrd="0" presId="urn:microsoft.com/office/officeart/2005/8/layout/process2"/>
    <dgm:cxn modelId="{0AC941A2-EAEB-40ED-BF7E-2C93D398A11B}" srcId="{A2160C78-EA08-48B3-9405-033B86BA76EA}" destId="{64602C5B-0E41-46C3-A719-249BB5B7D444}" srcOrd="3" destOrd="0" parTransId="{AB6B9DC0-6C51-4DCB-87EA-50E45AEE1EAE}" sibTransId="{CF85B0B6-E03B-493C-9598-FAEF041663CE}"/>
    <dgm:cxn modelId="{9EFFFACA-C31E-492A-BDBD-BFDC1F4FA8CF}" type="presOf" srcId="{6C1AC247-363C-4F0F-A706-B28D61B9C6E5}" destId="{111FF32C-BB20-4116-9985-C40C57DF172D}" srcOrd="1" destOrd="0" presId="urn:microsoft.com/office/officeart/2005/8/layout/process2"/>
    <dgm:cxn modelId="{BED1B8D3-09E2-4983-875B-0E1E6BEDD6E9}" type="presOf" srcId="{6C1AC247-363C-4F0F-A706-B28D61B9C6E5}" destId="{AD7C5876-C5C4-46E3-818F-A8BA368DD818}" srcOrd="0" destOrd="0" presId="urn:microsoft.com/office/officeart/2005/8/layout/process2"/>
    <dgm:cxn modelId="{F59082EA-7478-4F0A-887C-01A826658753}" type="presOf" srcId="{0FB9B2DC-EA69-421D-921E-189B43AF190A}" destId="{D19D6A7B-9BD7-415C-BF8E-BCA8AD7ACEED}" srcOrd="0" destOrd="0" presId="urn:microsoft.com/office/officeart/2005/8/layout/process2"/>
    <dgm:cxn modelId="{2549D9ED-D038-4A93-9D73-650295105365}" type="presOf" srcId="{6C655789-7E17-4F08-A8B7-51E778191CF7}" destId="{8BFD4FC2-7A59-4BA7-B191-EE2F9C4853C2}" srcOrd="0" destOrd="0" presId="urn:microsoft.com/office/officeart/2005/8/layout/process2"/>
    <dgm:cxn modelId="{B3A712C4-81F1-4501-A177-4D7A984325BE}" type="presParOf" srcId="{671972C0-2973-47FC-A870-52E590EDE242}" destId="{4C30A3E9-2AC6-4ECB-A076-7385190F6760}" srcOrd="0" destOrd="0" presId="urn:microsoft.com/office/officeart/2005/8/layout/process2"/>
    <dgm:cxn modelId="{3A8AA93E-CFB8-45CF-996E-F8240420EAF0}" type="presParOf" srcId="{671972C0-2973-47FC-A870-52E590EDE242}" destId="{8BFD4FC2-7A59-4BA7-B191-EE2F9C4853C2}" srcOrd="1" destOrd="0" presId="urn:microsoft.com/office/officeart/2005/8/layout/process2"/>
    <dgm:cxn modelId="{E16EFD04-2FF6-4000-9430-AFD4CDA6C1F4}" type="presParOf" srcId="{8BFD4FC2-7A59-4BA7-B191-EE2F9C4853C2}" destId="{6A269BB4-9090-43F6-A6C7-135ED6FD2E1F}" srcOrd="0" destOrd="0" presId="urn:microsoft.com/office/officeart/2005/8/layout/process2"/>
    <dgm:cxn modelId="{6DA33908-7CAD-48A3-8218-574D651F74F6}" type="presParOf" srcId="{671972C0-2973-47FC-A870-52E590EDE242}" destId="{A8809C53-3AD1-4469-A02D-A0FC942B6B64}" srcOrd="2" destOrd="0" presId="urn:microsoft.com/office/officeart/2005/8/layout/process2"/>
    <dgm:cxn modelId="{89890DC7-4BF0-421D-AF31-05AA64B665B2}" type="presParOf" srcId="{671972C0-2973-47FC-A870-52E590EDE242}" destId="{D19D6A7B-9BD7-415C-BF8E-BCA8AD7ACEED}" srcOrd="3" destOrd="0" presId="urn:microsoft.com/office/officeart/2005/8/layout/process2"/>
    <dgm:cxn modelId="{DA1ECC9E-A425-486D-A23E-BB660AAF9254}" type="presParOf" srcId="{D19D6A7B-9BD7-415C-BF8E-BCA8AD7ACEED}" destId="{5961E64D-C310-4D79-A9C8-DAF1FADB2E7E}" srcOrd="0" destOrd="0" presId="urn:microsoft.com/office/officeart/2005/8/layout/process2"/>
    <dgm:cxn modelId="{12749254-6688-4E9A-BD43-E401844AE662}" type="presParOf" srcId="{671972C0-2973-47FC-A870-52E590EDE242}" destId="{251DF88C-D239-4B08-8B91-F3009A7FB6EC}" srcOrd="4" destOrd="0" presId="urn:microsoft.com/office/officeart/2005/8/layout/process2"/>
    <dgm:cxn modelId="{B79B16C4-6A4B-4076-A8AF-01FE96252FF8}" type="presParOf" srcId="{671972C0-2973-47FC-A870-52E590EDE242}" destId="{AD7C5876-C5C4-46E3-818F-A8BA368DD818}" srcOrd="5" destOrd="0" presId="urn:microsoft.com/office/officeart/2005/8/layout/process2"/>
    <dgm:cxn modelId="{213F6A79-43C8-4B22-98CC-17186CD44BC7}" type="presParOf" srcId="{AD7C5876-C5C4-46E3-818F-A8BA368DD818}" destId="{111FF32C-BB20-4116-9985-C40C57DF172D}" srcOrd="0" destOrd="0" presId="urn:microsoft.com/office/officeart/2005/8/layout/process2"/>
    <dgm:cxn modelId="{868C5983-2B5A-4B50-9165-B063FC819123}" type="presParOf" srcId="{671972C0-2973-47FC-A870-52E590EDE242}" destId="{68B92E17-518A-4049-8056-8C4FE696D6B6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35FC6F-8230-4725-A81D-636BCB5FC86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3578F0E6-0542-4933-9B8C-8BFFBE2D7BCB}">
      <dgm:prSet phldrT="[Text]" custT="1"/>
      <dgm:spPr/>
      <dgm:t>
        <a:bodyPr/>
        <a:lstStyle/>
        <a:p>
          <a:pPr algn="ctr"/>
          <a:r>
            <a:rPr lang="en-US" sz="1600" b="1" dirty="0">
              <a:solidFill>
                <a:schemeClr val="tx1"/>
              </a:solidFill>
            </a:rPr>
            <a:t>Fig A’s Represents Overall Client Scenario, </a:t>
          </a:r>
        </a:p>
        <a:p>
          <a:pPr algn="ctr"/>
          <a:r>
            <a:rPr lang="en-US" sz="1600" b="1" dirty="0">
              <a:solidFill>
                <a:schemeClr val="tx1"/>
              </a:solidFill>
            </a:rPr>
            <a:t>Fig B’s Represents High AR clients Scenario</a:t>
          </a:r>
          <a:endParaRPr lang="en-IN" sz="1600" b="1" dirty="0">
            <a:solidFill>
              <a:schemeClr val="tx1"/>
            </a:solidFill>
          </a:endParaRPr>
        </a:p>
      </dgm:t>
    </dgm:pt>
    <dgm:pt modelId="{30A5A6D3-8FAD-43C7-AEFF-B0CE80E11AB3}" type="parTrans" cxnId="{6B1B4E48-90FD-4FDF-A1F9-3261A082FB4B}">
      <dgm:prSet/>
      <dgm:spPr/>
      <dgm:t>
        <a:bodyPr/>
        <a:lstStyle/>
        <a:p>
          <a:endParaRPr lang="en-IN"/>
        </a:p>
      </dgm:t>
    </dgm:pt>
    <dgm:pt modelId="{066548A0-DE58-44BF-95A0-CE30D10D16C2}" type="sibTrans" cxnId="{6B1B4E48-90FD-4FDF-A1F9-3261A082FB4B}">
      <dgm:prSet/>
      <dgm:spPr/>
      <dgm:t>
        <a:bodyPr/>
        <a:lstStyle/>
        <a:p>
          <a:pPr algn="ctr"/>
          <a:endParaRPr lang="en-IN"/>
        </a:p>
      </dgm:t>
    </dgm:pt>
    <dgm:pt modelId="{B5A71861-498A-4179-9CC5-7A59FE7009D4}">
      <dgm:prSet phldrT="[Text]" custT="1"/>
      <dgm:spPr/>
      <dgm:t>
        <a:bodyPr/>
        <a:lstStyle/>
        <a:p>
          <a:pPr algn="ctr"/>
          <a:r>
            <a:rPr lang="en-US" sz="1600" b="1" i="0" dirty="0">
              <a:solidFill>
                <a:schemeClr val="tx1"/>
              </a:solidFill>
            </a:rPr>
            <a:t>High AR Client-Trainer Association is 69% </a:t>
          </a:r>
          <a:br>
            <a:rPr lang="en-US" sz="1600" b="1" i="0" dirty="0">
              <a:solidFill>
                <a:schemeClr val="tx1"/>
              </a:solidFill>
            </a:rPr>
          </a:br>
          <a:r>
            <a:rPr lang="en-US" sz="1600" b="1" i="0" dirty="0">
              <a:solidFill>
                <a:schemeClr val="tx1"/>
              </a:solidFill>
            </a:rPr>
            <a:t>Overall Client-Trainer Association at 19%</a:t>
          </a:r>
          <a:endParaRPr lang="en-IN" sz="1600" b="1" dirty="0">
            <a:solidFill>
              <a:schemeClr val="tx1"/>
            </a:solidFill>
          </a:endParaRPr>
        </a:p>
      </dgm:t>
    </dgm:pt>
    <dgm:pt modelId="{74E367B7-85F8-4F13-89A1-05370F654CF4}" type="parTrans" cxnId="{9AA64837-31F9-4E3C-A9E9-22CBDE45633D}">
      <dgm:prSet/>
      <dgm:spPr/>
      <dgm:t>
        <a:bodyPr/>
        <a:lstStyle/>
        <a:p>
          <a:endParaRPr lang="en-IN"/>
        </a:p>
      </dgm:t>
    </dgm:pt>
    <dgm:pt modelId="{0960732D-6B52-4513-B767-2BAE98307ECF}" type="sibTrans" cxnId="{9AA64837-31F9-4E3C-A9E9-22CBDE45633D}">
      <dgm:prSet/>
      <dgm:spPr/>
      <dgm:t>
        <a:bodyPr/>
        <a:lstStyle/>
        <a:p>
          <a:pPr algn="ctr"/>
          <a:endParaRPr lang="en-IN"/>
        </a:p>
      </dgm:t>
    </dgm:pt>
    <dgm:pt modelId="{EAADD57D-F44E-4247-B9EB-E88A49D46755}">
      <dgm:prSet phldrT="[Text]" custT="1"/>
      <dgm:spPr/>
      <dgm:t>
        <a:bodyPr/>
        <a:lstStyle/>
        <a:p>
          <a:pPr algn="ctr"/>
          <a:r>
            <a:rPr lang="en-IN" sz="1600" b="1" i="0" dirty="0">
              <a:solidFill>
                <a:schemeClr val="tx1"/>
              </a:solidFill>
            </a:rPr>
            <a:t>Overall Female Representation: 22%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IN" sz="1600" b="1" i="0" dirty="0">
              <a:solidFill>
                <a:schemeClr val="tx1"/>
              </a:solidFill>
            </a:rPr>
            <a:t>High AR Female Clients Representation: 14% (8% Drop)</a:t>
          </a:r>
          <a:endParaRPr lang="en-US" sz="1600" b="1" dirty="0">
            <a:solidFill>
              <a:schemeClr val="tx1"/>
            </a:solidFill>
          </a:endParaRPr>
        </a:p>
      </dgm:t>
    </dgm:pt>
    <dgm:pt modelId="{2C4A6BEF-5725-4197-9CCC-D596E59F4F6D}" type="sibTrans" cxnId="{3CF337DB-7BE9-4BEF-A367-529AB006D6CB}">
      <dgm:prSet/>
      <dgm:spPr/>
      <dgm:t>
        <a:bodyPr/>
        <a:lstStyle/>
        <a:p>
          <a:endParaRPr lang="en-IN"/>
        </a:p>
      </dgm:t>
    </dgm:pt>
    <dgm:pt modelId="{ED7FE25A-2C8C-42B9-854F-AE4905A176C5}" type="parTrans" cxnId="{3CF337DB-7BE9-4BEF-A367-529AB006D6CB}">
      <dgm:prSet/>
      <dgm:spPr/>
      <dgm:t>
        <a:bodyPr/>
        <a:lstStyle/>
        <a:p>
          <a:endParaRPr lang="en-IN"/>
        </a:p>
      </dgm:t>
    </dgm:pt>
    <dgm:pt modelId="{6B33C356-8277-4EA2-9677-FD0E01F23552}" type="pres">
      <dgm:prSet presAssocID="{D035FC6F-8230-4725-A81D-636BCB5FC86B}" presName="linearFlow" presStyleCnt="0">
        <dgm:presLayoutVars>
          <dgm:resizeHandles val="exact"/>
        </dgm:presLayoutVars>
      </dgm:prSet>
      <dgm:spPr/>
    </dgm:pt>
    <dgm:pt modelId="{93105A4B-05F9-4AC9-80D9-A2D7DFD58A9C}" type="pres">
      <dgm:prSet presAssocID="{3578F0E6-0542-4933-9B8C-8BFFBE2D7BCB}" presName="node" presStyleLbl="node1" presStyleIdx="0" presStyleCnt="3" custScaleX="113478" custScaleY="48697">
        <dgm:presLayoutVars>
          <dgm:bulletEnabled val="1"/>
        </dgm:presLayoutVars>
      </dgm:prSet>
      <dgm:spPr/>
    </dgm:pt>
    <dgm:pt modelId="{6F055650-E4C7-4DB8-886C-66F93C65E398}" type="pres">
      <dgm:prSet presAssocID="{066548A0-DE58-44BF-95A0-CE30D10D16C2}" presName="sibTrans" presStyleLbl="sibTrans2D1" presStyleIdx="0" presStyleCnt="2"/>
      <dgm:spPr/>
    </dgm:pt>
    <dgm:pt modelId="{F265097E-0395-4979-9E49-DED2C78468FA}" type="pres">
      <dgm:prSet presAssocID="{066548A0-DE58-44BF-95A0-CE30D10D16C2}" presName="connectorText" presStyleLbl="sibTrans2D1" presStyleIdx="0" presStyleCnt="2"/>
      <dgm:spPr/>
    </dgm:pt>
    <dgm:pt modelId="{7D5478FE-A50E-4007-8EA3-25181ECFD5F3}" type="pres">
      <dgm:prSet presAssocID="{B5A71861-498A-4179-9CC5-7A59FE7009D4}" presName="node" presStyleLbl="node1" presStyleIdx="1" presStyleCnt="3" custScaleX="113478" custScaleY="49209">
        <dgm:presLayoutVars>
          <dgm:bulletEnabled val="1"/>
        </dgm:presLayoutVars>
      </dgm:prSet>
      <dgm:spPr/>
    </dgm:pt>
    <dgm:pt modelId="{818371A9-215B-4988-8339-ED20BD938BED}" type="pres">
      <dgm:prSet presAssocID="{0960732D-6B52-4513-B767-2BAE98307ECF}" presName="sibTrans" presStyleLbl="sibTrans2D1" presStyleIdx="1" presStyleCnt="2"/>
      <dgm:spPr/>
    </dgm:pt>
    <dgm:pt modelId="{D4C98777-1EB4-4AFB-BE11-667698FAEDDF}" type="pres">
      <dgm:prSet presAssocID="{0960732D-6B52-4513-B767-2BAE98307ECF}" presName="connectorText" presStyleLbl="sibTrans2D1" presStyleIdx="1" presStyleCnt="2"/>
      <dgm:spPr/>
    </dgm:pt>
    <dgm:pt modelId="{CFB6C626-D3F1-4DF5-8661-E59A310E5B90}" type="pres">
      <dgm:prSet presAssocID="{EAADD57D-F44E-4247-B9EB-E88A49D46755}" presName="node" presStyleLbl="node1" presStyleIdx="2" presStyleCnt="3" custScaleX="116320" custScaleY="58745" custLinFactNeighborX="1091" custLinFactNeighborY="-7614">
        <dgm:presLayoutVars>
          <dgm:bulletEnabled val="1"/>
        </dgm:presLayoutVars>
      </dgm:prSet>
      <dgm:spPr/>
    </dgm:pt>
  </dgm:ptLst>
  <dgm:cxnLst>
    <dgm:cxn modelId="{42FFD924-3DCF-47E0-8122-5981156CBC30}" type="presOf" srcId="{0960732D-6B52-4513-B767-2BAE98307ECF}" destId="{818371A9-215B-4988-8339-ED20BD938BED}" srcOrd="0" destOrd="0" presId="urn:microsoft.com/office/officeart/2005/8/layout/process2"/>
    <dgm:cxn modelId="{F45A902A-E6BF-4135-885E-88E6268B8280}" type="presOf" srcId="{D035FC6F-8230-4725-A81D-636BCB5FC86B}" destId="{6B33C356-8277-4EA2-9677-FD0E01F23552}" srcOrd="0" destOrd="0" presId="urn:microsoft.com/office/officeart/2005/8/layout/process2"/>
    <dgm:cxn modelId="{9AA64837-31F9-4E3C-A9E9-22CBDE45633D}" srcId="{D035FC6F-8230-4725-A81D-636BCB5FC86B}" destId="{B5A71861-498A-4179-9CC5-7A59FE7009D4}" srcOrd="1" destOrd="0" parTransId="{74E367B7-85F8-4F13-89A1-05370F654CF4}" sibTransId="{0960732D-6B52-4513-B767-2BAE98307ECF}"/>
    <dgm:cxn modelId="{33226945-9F94-4949-A2B0-B0E6BA9582AC}" type="presOf" srcId="{EAADD57D-F44E-4247-B9EB-E88A49D46755}" destId="{CFB6C626-D3F1-4DF5-8661-E59A310E5B90}" srcOrd="0" destOrd="0" presId="urn:microsoft.com/office/officeart/2005/8/layout/process2"/>
    <dgm:cxn modelId="{6B1B4E48-90FD-4FDF-A1F9-3261A082FB4B}" srcId="{D035FC6F-8230-4725-A81D-636BCB5FC86B}" destId="{3578F0E6-0542-4933-9B8C-8BFFBE2D7BCB}" srcOrd="0" destOrd="0" parTransId="{30A5A6D3-8FAD-43C7-AEFF-B0CE80E11AB3}" sibTransId="{066548A0-DE58-44BF-95A0-CE30D10D16C2}"/>
    <dgm:cxn modelId="{AAEDA975-FE83-4EDF-A45F-8F3B33523EFA}" type="presOf" srcId="{B5A71861-498A-4179-9CC5-7A59FE7009D4}" destId="{7D5478FE-A50E-4007-8EA3-25181ECFD5F3}" srcOrd="0" destOrd="0" presId="urn:microsoft.com/office/officeart/2005/8/layout/process2"/>
    <dgm:cxn modelId="{BCB4B183-896C-4001-85EA-BB4E4384FB17}" type="presOf" srcId="{066548A0-DE58-44BF-95A0-CE30D10D16C2}" destId="{6F055650-E4C7-4DB8-886C-66F93C65E398}" srcOrd="0" destOrd="0" presId="urn:microsoft.com/office/officeart/2005/8/layout/process2"/>
    <dgm:cxn modelId="{3DD75B9C-9042-4A04-BD08-B3B96BD00BAD}" type="presOf" srcId="{0960732D-6B52-4513-B767-2BAE98307ECF}" destId="{D4C98777-1EB4-4AFB-BE11-667698FAEDDF}" srcOrd="1" destOrd="0" presId="urn:microsoft.com/office/officeart/2005/8/layout/process2"/>
    <dgm:cxn modelId="{EF7849B6-02D7-493E-8D05-E5DAD0FC675F}" type="presOf" srcId="{3578F0E6-0542-4933-9B8C-8BFFBE2D7BCB}" destId="{93105A4B-05F9-4AC9-80D9-A2D7DFD58A9C}" srcOrd="0" destOrd="0" presId="urn:microsoft.com/office/officeart/2005/8/layout/process2"/>
    <dgm:cxn modelId="{3CF337DB-7BE9-4BEF-A367-529AB006D6CB}" srcId="{D035FC6F-8230-4725-A81D-636BCB5FC86B}" destId="{EAADD57D-F44E-4247-B9EB-E88A49D46755}" srcOrd="2" destOrd="0" parTransId="{ED7FE25A-2C8C-42B9-854F-AE4905A176C5}" sibTransId="{2C4A6BEF-5725-4197-9CCC-D596E59F4F6D}"/>
    <dgm:cxn modelId="{A34215EE-7630-496F-B81A-29C6D41E6025}" type="presOf" srcId="{066548A0-DE58-44BF-95A0-CE30D10D16C2}" destId="{F265097E-0395-4979-9E49-DED2C78468FA}" srcOrd="1" destOrd="0" presId="urn:microsoft.com/office/officeart/2005/8/layout/process2"/>
    <dgm:cxn modelId="{141028A4-FDC9-4D68-B065-6B80C074E5D6}" type="presParOf" srcId="{6B33C356-8277-4EA2-9677-FD0E01F23552}" destId="{93105A4B-05F9-4AC9-80D9-A2D7DFD58A9C}" srcOrd="0" destOrd="0" presId="urn:microsoft.com/office/officeart/2005/8/layout/process2"/>
    <dgm:cxn modelId="{E5BF6C3E-0489-4037-B64E-CE459AA57387}" type="presParOf" srcId="{6B33C356-8277-4EA2-9677-FD0E01F23552}" destId="{6F055650-E4C7-4DB8-886C-66F93C65E398}" srcOrd="1" destOrd="0" presId="urn:microsoft.com/office/officeart/2005/8/layout/process2"/>
    <dgm:cxn modelId="{9AF3E1AE-BF7F-4D08-A080-AC2E6380123C}" type="presParOf" srcId="{6F055650-E4C7-4DB8-886C-66F93C65E398}" destId="{F265097E-0395-4979-9E49-DED2C78468FA}" srcOrd="0" destOrd="0" presId="urn:microsoft.com/office/officeart/2005/8/layout/process2"/>
    <dgm:cxn modelId="{442FC688-228F-4ED6-BD41-A2D3EAF15489}" type="presParOf" srcId="{6B33C356-8277-4EA2-9677-FD0E01F23552}" destId="{7D5478FE-A50E-4007-8EA3-25181ECFD5F3}" srcOrd="2" destOrd="0" presId="urn:microsoft.com/office/officeart/2005/8/layout/process2"/>
    <dgm:cxn modelId="{2DECBF06-2F89-481C-A0B7-EF1C3A08A294}" type="presParOf" srcId="{6B33C356-8277-4EA2-9677-FD0E01F23552}" destId="{818371A9-215B-4988-8339-ED20BD938BED}" srcOrd="3" destOrd="0" presId="urn:microsoft.com/office/officeart/2005/8/layout/process2"/>
    <dgm:cxn modelId="{B6A2C0CA-EC76-46E6-A649-2255A25AF327}" type="presParOf" srcId="{818371A9-215B-4988-8339-ED20BD938BED}" destId="{D4C98777-1EB4-4AFB-BE11-667698FAEDDF}" srcOrd="0" destOrd="0" presId="urn:microsoft.com/office/officeart/2005/8/layout/process2"/>
    <dgm:cxn modelId="{18B11015-4ED8-4AD2-81FD-3814E82924B4}" type="presParOf" srcId="{6B33C356-8277-4EA2-9677-FD0E01F23552}" destId="{CFB6C626-D3F1-4DF5-8661-E59A310E5B90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2AB9D53-833D-49D5-A8FB-20473539B76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4AF9EF8-D7E7-4327-AE35-915C7957BA8C}">
      <dgm:prSet phldrT="[Text]" custT="1"/>
      <dgm:spPr>
        <a:solidFill>
          <a:schemeClr val="accent1">
            <a:hueOff val="0"/>
            <a:satOff val="0"/>
            <a:lumOff val="0"/>
            <a:alpha val="80000"/>
          </a:schemeClr>
        </a:solidFill>
      </dgm:spPr>
      <dgm:t>
        <a:bodyPr/>
        <a:lstStyle/>
        <a:p>
          <a:pPr algn="ctr"/>
          <a:r>
            <a:rPr lang="en-US" sz="1600" b="0" i="0" dirty="0"/>
            <a:t>Figure 9A shows a gym peak at 7 AM and 6 PM, suggesting possible overcrowding</a:t>
          </a:r>
          <a:endParaRPr lang="en-IN" sz="1600" b="1" dirty="0">
            <a:solidFill>
              <a:schemeClr val="tx1"/>
            </a:solidFill>
          </a:endParaRPr>
        </a:p>
      </dgm:t>
    </dgm:pt>
    <dgm:pt modelId="{B5CE5182-6EE8-4FB7-9420-577D0A1E7364}" type="parTrans" cxnId="{0D101DA1-606C-4A67-A8E6-7DB868F62DEC}">
      <dgm:prSet/>
      <dgm:spPr/>
      <dgm:t>
        <a:bodyPr/>
        <a:lstStyle/>
        <a:p>
          <a:endParaRPr lang="en-IN"/>
        </a:p>
      </dgm:t>
    </dgm:pt>
    <dgm:pt modelId="{72CD8DFB-6869-4CA7-86CE-B7CD9DDB4ED9}" type="sibTrans" cxnId="{0D101DA1-606C-4A67-A8E6-7DB868F62DEC}">
      <dgm:prSet/>
      <dgm:spPr/>
      <dgm:t>
        <a:bodyPr/>
        <a:lstStyle/>
        <a:p>
          <a:endParaRPr lang="en-IN"/>
        </a:p>
      </dgm:t>
    </dgm:pt>
    <dgm:pt modelId="{E021682A-587F-42BE-B178-78173E93802F}">
      <dgm:prSet phldrT="[Text]" custT="1"/>
      <dgm:spPr>
        <a:solidFill>
          <a:schemeClr val="accent1">
            <a:hueOff val="0"/>
            <a:satOff val="0"/>
            <a:lumOff val="0"/>
            <a:alpha val="80000"/>
          </a:schemeClr>
        </a:solidFill>
      </dgm:spPr>
      <dgm:t>
        <a:bodyPr/>
        <a:lstStyle/>
        <a:p>
          <a:pPr algn="ctr"/>
          <a:r>
            <a:rPr lang="en-US" sz="1600" b="0" i="0" dirty="0"/>
            <a:t>Figure 9B: Flex clients evenly spread workouts, reducing overcrowding peaks seen in Figure 9A</a:t>
          </a:r>
          <a:endParaRPr lang="en-IN" sz="1600" b="1" dirty="0">
            <a:solidFill>
              <a:schemeClr val="tx1"/>
            </a:solidFill>
          </a:endParaRPr>
        </a:p>
      </dgm:t>
    </dgm:pt>
    <dgm:pt modelId="{81422D00-A005-4B68-930C-E6993E7938DB}" type="sibTrans" cxnId="{118F1E18-8662-47CF-B8F5-986BF3D60680}">
      <dgm:prSet/>
      <dgm:spPr/>
      <dgm:t>
        <a:bodyPr/>
        <a:lstStyle/>
        <a:p>
          <a:endParaRPr lang="en-IN"/>
        </a:p>
      </dgm:t>
    </dgm:pt>
    <dgm:pt modelId="{6C2B7572-828C-4E7E-B699-ECD8CF846A72}" type="parTrans" cxnId="{118F1E18-8662-47CF-B8F5-986BF3D60680}">
      <dgm:prSet/>
      <dgm:spPr/>
      <dgm:t>
        <a:bodyPr/>
        <a:lstStyle/>
        <a:p>
          <a:endParaRPr lang="en-IN"/>
        </a:p>
      </dgm:t>
    </dgm:pt>
    <dgm:pt modelId="{9E5E31F8-94CD-4B54-88E3-2F495477AF3C}" type="pres">
      <dgm:prSet presAssocID="{C2AB9D53-833D-49D5-A8FB-20473539B769}" presName="linearFlow" presStyleCnt="0">
        <dgm:presLayoutVars>
          <dgm:resizeHandles val="exact"/>
        </dgm:presLayoutVars>
      </dgm:prSet>
      <dgm:spPr/>
    </dgm:pt>
    <dgm:pt modelId="{3AE30469-EE03-4FD5-8470-756D18663822}" type="pres">
      <dgm:prSet presAssocID="{14AF9EF8-D7E7-4327-AE35-915C7957BA8C}" presName="node" presStyleLbl="node1" presStyleIdx="0" presStyleCnt="2" custScaleX="173128" custScaleY="148093">
        <dgm:presLayoutVars>
          <dgm:bulletEnabled val="1"/>
        </dgm:presLayoutVars>
      </dgm:prSet>
      <dgm:spPr/>
    </dgm:pt>
    <dgm:pt modelId="{756141BA-71E5-467D-9447-BDAD6EAFCAD7}" type="pres">
      <dgm:prSet presAssocID="{72CD8DFB-6869-4CA7-86CE-B7CD9DDB4ED9}" presName="sibTrans" presStyleLbl="sibTrans2D1" presStyleIdx="0" presStyleCnt="1"/>
      <dgm:spPr/>
    </dgm:pt>
    <dgm:pt modelId="{D3914D1B-1848-413A-B772-8DE437639ADF}" type="pres">
      <dgm:prSet presAssocID="{72CD8DFB-6869-4CA7-86CE-B7CD9DDB4ED9}" presName="connectorText" presStyleLbl="sibTrans2D1" presStyleIdx="0" presStyleCnt="1"/>
      <dgm:spPr/>
    </dgm:pt>
    <dgm:pt modelId="{CE0468D4-477A-4A37-A77D-8DCF4CDF1A26}" type="pres">
      <dgm:prSet presAssocID="{E021682A-587F-42BE-B178-78173E93802F}" presName="node" presStyleLbl="node1" presStyleIdx="1" presStyleCnt="2" custScaleX="173128" custScaleY="154861">
        <dgm:presLayoutVars>
          <dgm:bulletEnabled val="1"/>
        </dgm:presLayoutVars>
      </dgm:prSet>
      <dgm:spPr/>
    </dgm:pt>
  </dgm:ptLst>
  <dgm:cxnLst>
    <dgm:cxn modelId="{118F1E18-8662-47CF-B8F5-986BF3D60680}" srcId="{C2AB9D53-833D-49D5-A8FB-20473539B769}" destId="{E021682A-587F-42BE-B178-78173E93802F}" srcOrd="1" destOrd="0" parTransId="{6C2B7572-828C-4E7E-B699-ECD8CF846A72}" sibTransId="{81422D00-A005-4B68-930C-E6993E7938DB}"/>
    <dgm:cxn modelId="{F5A0665D-8A77-406C-9EF5-F3610032CD15}" type="presOf" srcId="{72CD8DFB-6869-4CA7-86CE-B7CD9DDB4ED9}" destId="{D3914D1B-1848-413A-B772-8DE437639ADF}" srcOrd="1" destOrd="0" presId="urn:microsoft.com/office/officeart/2005/8/layout/process2"/>
    <dgm:cxn modelId="{75555542-DE2F-4298-9715-8824C7FF41A0}" type="presOf" srcId="{C2AB9D53-833D-49D5-A8FB-20473539B769}" destId="{9E5E31F8-94CD-4B54-88E3-2F495477AF3C}" srcOrd="0" destOrd="0" presId="urn:microsoft.com/office/officeart/2005/8/layout/process2"/>
    <dgm:cxn modelId="{00F77F89-1039-456F-9731-72DE9C505A90}" type="presOf" srcId="{14AF9EF8-D7E7-4327-AE35-915C7957BA8C}" destId="{3AE30469-EE03-4FD5-8470-756D18663822}" srcOrd="0" destOrd="0" presId="urn:microsoft.com/office/officeart/2005/8/layout/process2"/>
    <dgm:cxn modelId="{7682CD93-5FE7-478D-B1DD-0AB450D01160}" type="presOf" srcId="{E021682A-587F-42BE-B178-78173E93802F}" destId="{CE0468D4-477A-4A37-A77D-8DCF4CDF1A26}" srcOrd="0" destOrd="0" presId="urn:microsoft.com/office/officeart/2005/8/layout/process2"/>
    <dgm:cxn modelId="{8F41419F-7BD4-4737-B76D-183609DC7D7E}" type="presOf" srcId="{72CD8DFB-6869-4CA7-86CE-B7CD9DDB4ED9}" destId="{756141BA-71E5-467D-9447-BDAD6EAFCAD7}" srcOrd="0" destOrd="0" presId="urn:microsoft.com/office/officeart/2005/8/layout/process2"/>
    <dgm:cxn modelId="{0D101DA1-606C-4A67-A8E6-7DB868F62DEC}" srcId="{C2AB9D53-833D-49D5-A8FB-20473539B769}" destId="{14AF9EF8-D7E7-4327-AE35-915C7957BA8C}" srcOrd="0" destOrd="0" parTransId="{B5CE5182-6EE8-4FB7-9420-577D0A1E7364}" sibTransId="{72CD8DFB-6869-4CA7-86CE-B7CD9DDB4ED9}"/>
    <dgm:cxn modelId="{AB3C7952-2005-487D-B280-373D3D936CB5}" type="presParOf" srcId="{9E5E31F8-94CD-4B54-88E3-2F495477AF3C}" destId="{3AE30469-EE03-4FD5-8470-756D18663822}" srcOrd="0" destOrd="0" presId="urn:microsoft.com/office/officeart/2005/8/layout/process2"/>
    <dgm:cxn modelId="{B102F5F6-125B-4DF8-B8DC-9B4D1B986FE9}" type="presParOf" srcId="{9E5E31F8-94CD-4B54-88E3-2F495477AF3C}" destId="{756141BA-71E5-467D-9447-BDAD6EAFCAD7}" srcOrd="1" destOrd="0" presId="urn:microsoft.com/office/officeart/2005/8/layout/process2"/>
    <dgm:cxn modelId="{DCD92B01-3B29-4B3E-BF77-DFE64B1AEAC8}" type="presParOf" srcId="{756141BA-71E5-467D-9447-BDAD6EAFCAD7}" destId="{D3914D1B-1848-413A-B772-8DE437639ADF}" srcOrd="0" destOrd="0" presId="urn:microsoft.com/office/officeart/2005/8/layout/process2"/>
    <dgm:cxn modelId="{37457AA7-040D-4D75-97A2-C2B6BACF4B49}" type="presParOf" srcId="{9E5E31F8-94CD-4B54-88E3-2F495477AF3C}" destId="{CE0468D4-477A-4A37-A77D-8DCF4CDF1A26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30A3E9-2AC6-4ECB-A076-7385190F6760}">
      <dsp:nvSpPr>
        <dsp:cNvPr id="0" name=""/>
        <dsp:cNvSpPr/>
      </dsp:nvSpPr>
      <dsp:spPr>
        <a:xfrm>
          <a:off x="39775" y="3462"/>
          <a:ext cx="2209524" cy="5523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tx1"/>
              </a:solidFill>
            </a:rPr>
            <a:t>Address the  low client retention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55954" y="19641"/>
        <a:ext cx="2177166" cy="520023"/>
      </dsp:txXfrm>
    </dsp:sp>
    <dsp:sp modelId="{8BFD4FC2-7A59-4BA7-B191-EE2F9C4853C2}">
      <dsp:nvSpPr>
        <dsp:cNvPr id="0" name=""/>
        <dsp:cNvSpPr/>
      </dsp:nvSpPr>
      <dsp:spPr>
        <a:xfrm rot="5400000">
          <a:off x="1040966" y="569653"/>
          <a:ext cx="207142" cy="2485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1069966" y="590368"/>
        <a:ext cx="149143" cy="144999"/>
      </dsp:txXfrm>
    </dsp:sp>
    <dsp:sp modelId="{A8809C53-3AD1-4469-A02D-A0FC942B6B64}">
      <dsp:nvSpPr>
        <dsp:cNvPr id="0" name=""/>
        <dsp:cNvSpPr/>
      </dsp:nvSpPr>
      <dsp:spPr>
        <a:xfrm>
          <a:off x="39775" y="832034"/>
          <a:ext cx="2209524" cy="5523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Identify dedicated clients</a:t>
          </a:r>
          <a:endParaRPr lang="en-IN" sz="1800" b="1" kern="1200" dirty="0">
            <a:solidFill>
              <a:schemeClr val="tx1"/>
            </a:solidFill>
          </a:endParaRPr>
        </a:p>
      </dsp:txBody>
      <dsp:txXfrm>
        <a:off x="55954" y="848213"/>
        <a:ext cx="2177166" cy="520023"/>
      </dsp:txXfrm>
    </dsp:sp>
    <dsp:sp modelId="{D19D6A7B-9BD7-415C-BF8E-BCA8AD7ACEED}">
      <dsp:nvSpPr>
        <dsp:cNvPr id="0" name=""/>
        <dsp:cNvSpPr/>
      </dsp:nvSpPr>
      <dsp:spPr>
        <a:xfrm rot="5380231">
          <a:off x="1038076" y="1405306"/>
          <a:ext cx="217768" cy="2485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 rot="-5400000">
        <a:off x="1072200" y="1420709"/>
        <a:ext cx="149143" cy="152438"/>
      </dsp:txXfrm>
    </dsp:sp>
    <dsp:sp modelId="{6E7E9AB0-A55A-4B9F-9139-FC1C1183F81A}">
      <dsp:nvSpPr>
        <dsp:cNvPr id="0" name=""/>
        <dsp:cNvSpPr/>
      </dsp:nvSpPr>
      <dsp:spPr>
        <a:xfrm>
          <a:off x="42637" y="1674768"/>
          <a:ext cx="2215556" cy="9109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tx1"/>
              </a:solidFill>
            </a:rPr>
            <a:t>Find committed gym clients traits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69317" y="1701448"/>
        <a:ext cx="2162196" cy="857571"/>
      </dsp:txXfrm>
    </dsp:sp>
    <dsp:sp modelId="{31A3274E-D953-4F1E-B97E-CA700C7274F9}">
      <dsp:nvSpPr>
        <dsp:cNvPr id="0" name=""/>
        <dsp:cNvSpPr/>
      </dsp:nvSpPr>
      <dsp:spPr>
        <a:xfrm rot="5417226">
          <a:off x="1049215" y="2592428"/>
          <a:ext cx="196523" cy="2485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 rot="-5400000">
        <a:off x="1073053" y="2618452"/>
        <a:ext cx="149143" cy="137566"/>
      </dsp:txXfrm>
    </dsp:sp>
    <dsp:sp modelId="{2F666FA3-DDD8-4029-8617-7111D041EF22}">
      <dsp:nvSpPr>
        <dsp:cNvPr id="0" name=""/>
        <dsp:cNvSpPr/>
      </dsp:nvSpPr>
      <dsp:spPr>
        <a:xfrm>
          <a:off x="39775" y="2847727"/>
          <a:ext cx="2209524" cy="9108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solidFill>
                <a:schemeClr val="tx1"/>
              </a:solidFill>
            </a:rPr>
            <a:t>Artificially Create &amp; Nurture These Traits</a:t>
          </a:r>
        </a:p>
      </dsp:txBody>
      <dsp:txXfrm>
        <a:off x="66454" y="2874406"/>
        <a:ext cx="2156166" cy="8575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30A3E9-2AC6-4ECB-A076-7385190F6760}">
      <dsp:nvSpPr>
        <dsp:cNvPr id="0" name=""/>
        <dsp:cNvSpPr/>
      </dsp:nvSpPr>
      <dsp:spPr>
        <a:xfrm>
          <a:off x="410515" y="3140"/>
          <a:ext cx="1997469" cy="7428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tx1"/>
              </a:solidFill>
            </a:rPr>
            <a:t>Address overcrowding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432274" y="24899"/>
        <a:ext cx="1953951" cy="699377"/>
      </dsp:txXfrm>
    </dsp:sp>
    <dsp:sp modelId="{8BFD4FC2-7A59-4BA7-B191-EE2F9C4853C2}">
      <dsp:nvSpPr>
        <dsp:cNvPr id="0" name=""/>
        <dsp:cNvSpPr/>
      </dsp:nvSpPr>
      <dsp:spPr>
        <a:xfrm rot="5400000">
          <a:off x="1292259" y="761635"/>
          <a:ext cx="233981" cy="2807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100" kern="1200"/>
        </a:p>
      </dsp:txBody>
      <dsp:txXfrm rot="-5400000">
        <a:off x="1325017" y="785033"/>
        <a:ext cx="168466" cy="163787"/>
      </dsp:txXfrm>
    </dsp:sp>
    <dsp:sp modelId="{A8809C53-3AD1-4469-A02D-A0FC942B6B64}">
      <dsp:nvSpPr>
        <dsp:cNvPr id="0" name=""/>
        <dsp:cNvSpPr/>
      </dsp:nvSpPr>
      <dsp:spPr>
        <a:xfrm>
          <a:off x="410515" y="1058012"/>
          <a:ext cx="1997469" cy="5394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Identify flexible clients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426314" y="1073811"/>
        <a:ext cx="1965871" cy="507827"/>
      </dsp:txXfrm>
    </dsp:sp>
    <dsp:sp modelId="{D19D6A7B-9BD7-415C-BF8E-BCA8AD7ACEED}">
      <dsp:nvSpPr>
        <dsp:cNvPr id="0" name=""/>
        <dsp:cNvSpPr/>
      </dsp:nvSpPr>
      <dsp:spPr>
        <a:xfrm rot="5419568">
          <a:off x="1253722" y="1660822"/>
          <a:ext cx="305664" cy="2807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/>
        </a:p>
      </dsp:txBody>
      <dsp:txXfrm rot="-5400000">
        <a:off x="1322560" y="1648380"/>
        <a:ext cx="168466" cy="221431"/>
      </dsp:txXfrm>
    </dsp:sp>
    <dsp:sp modelId="{251DF88C-D239-4B08-8B91-F3009A7FB6EC}">
      <dsp:nvSpPr>
        <dsp:cNvPr id="0" name=""/>
        <dsp:cNvSpPr/>
      </dsp:nvSpPr>
      <dsp:spPr>
        <a:xfrm>
          <a:off x="385894" y="2004984"/>
          <a:ext cx="2033634" cy="9430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Identify flexible clients  preferring evening-noon slots</a:t>
          </a:r>
        </a:p>
      </dsp:txBody>
      <dsp:txXfrm>
        <a:off x="413516" y="2032606"/>
        <a:ext cx="1978390" cy="887840"/>
      </dsp:txXfrm>
    </dsp:sp>
    <dsp:sp modelId="{AD7C5876-C5C4-46E3-818F-A8BA368DD818}">
      <dsp:nvSpPr>
        <dsp:cNvPr id="0" name=""/>
        <dsp:cNvSpPr/>
      </dsp:nvSpPr>
      <dsp:spPr>
        <a:xfrm rot="5377183">
          <a:off x="1325405" y="2915882"/>
          <a:ext cx="162307" cy="2807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800" kern="1200"/>
        </a:p>
      </dsp:txBody>
      <dsp:txXfrm rot="-5400000">
        <a:off x="1322164" y="2975118"/>
        <a:ext cx="168466" cy="113615"/>
      </dsp:txXfrm>
    </dsp:sp>
    <dsp:sp modelId="{68B92E17-518A-4049-8056-8C4FE696D6B6}">
      <dsp:nvSpPr>
        <dsp:cNvPr id="0" name=""/>
        <dsp:cNvSpPr/>
      </dsp:nvSpPr>
      <dsp:spPr>
        <a:xfrm>
          <a:off x="403789" y="3164474"/>
          <a:ext cx="2010922" cy="594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Employ </a:t>
          </a:r>
          <a:r>
            <a:rPr lang="en-US" sz="1600" b="1" kern="1200" dirty="0" err="1">
              <a:solidFill>
                <a:schemeClr val="tx1"/>
              </a:solidFill>
            </a:rPr>
            <a:t>Personalised</a:t>
          </a:r>
          <a:r>
            <a:rPr lang="en-US" sz="1600" b="1" kern="1200" dirty="0">
              <a:solidFill>
                <a:schemeClr val="tx1"/>
              </a:solidFill>
            </a:rPr>
            <a:t> scheduling </a:t>
          </a:r>
        </a:p>
      </dsp:txBody>
      <dsp:txXfrm>
        <a:off x="421200" y="3181885"/>
        <a:ext cx="1976100" cy="5596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105A4B-05F9-4AC9-80D9-A2D7DFD58A9C}">
      <dsp:nvSpPr>
        <dsp:cNvPr id="0" name=""/>
        <dsp:cNvSpPr/>
      </dsp:nvSpPr>
      <dsp:spPr>
        <a:xfrm>
          <a:off x="0" y="4588"/>
          <a:ext cx="4864394" cy="79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Fig A’s Represents Overall Client Scenario,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Fig B’s Represents High AR clients Scenario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23216" y="27804"/>
        <a:ext cx="4817962" cy="746235"/>
      </dsp:txXfrm>
    </dsp:sp>
    <dsp:sp modelId="{6F055650-E4C7-4DB8-886C-66F93C65E398}">
      <dsp:nvSpPr>
        <dsp:cNvPr id="0" name=""/>
        <dsp:cNvSpPr/>
      </dsp:nvSpPr>
      <dsp:spPr>
        <a:xfrm rot="5400000">
          <a:off x="2126992" y="837950"/>
          <a:ext cx="610408" cy="7324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000" kern="1200"/>
        </a:p>
      </dsp:txBody>
      <dsp:txXfrm rot="-5400000">
        <a:off x="2212450" y="898990"/>
        <a:ext cx="439493" cy="427286"/>
      </dsp:txXfrm>
    </dsp:sp>
    <dsp:sp modelId="{7D5478FE-A50E-4007-8EA3-25181ECFD5F3}">
      <dsp:nvSpPr>
        <dsp:cNvPr id="0" name=""/>
        <dsp:cNvSpPr/>
      </dsp:nvSpPr>
      <dsp:spPr>
        <a:xfrm>
          <a:off x="0" y="1611134"/>
          <a:ext cx="4864394" cy="8010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tx1"/>
              </a:solidFill>
            </a:rPr>
            <a:t>High AR Client-Trainer Association is 69% </a:t>
          </a:r>
          <a:br>
            <a:rPr lang="en-US" sz="1600" b="1" i="0" kern="1200" dirty="0">
              <a:solidFill>
                <a:schemeClr val="tx1"/>
              </a:solidFill>
            </a:rPr>
          </a:br>
          <a:r>
            <a:rPr lang="en-US" sz="1600" b="1" i="0" kern="1200" dirty="0">
              <a:solidFill>
                <a:schemeClr val="tx1"/>
              </a:solidFill>
            </a:rPr>
            <a:t>Overall Client-Trainer Association at 19%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23461" y="1634595"/>
        <a:ext cx="4817472" cy="754080"/>
      </dsp:txXfrm>
    </dsp:sp>
    <dsp:sp modelId="{818371A9-215B-4988-8339-ED20BD938BED}">
      <dsp:nvSpPr>
        <dsp:cNvPr id="0" name=""/>
        <dsp:cNvSpPr/>
      </dsp:nvSpPr>
      <dsp:spPr>
        <a:xfrm rot="5400000">
          <a:off x="2150231" y="2421845"/>
          <a:ext cx="563931" cy="7324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/>
        </a:p>
      </dsp:txBody>
      <dsp:txXfrm rot="-5400000">
        <a:off x="2212451" y="2506124"/>
        <a:ext cx="439493" cy="394752"/>
      </dsp:txXfrm>
    </dsp:sp>
    <dsp:sp modelId="{CFB6C626-D3F1-4DF5-8661-E59A310E5B90}">
      <dsp:nvSpPr>
        <dsp:cNvPr id="0" name=""/>
        <dsp:cNvSpPr/>
      </dsp:nvSpPr>
      <dsp:spPr>
        <a:xfrm>
          <a:off x="-60913" y="3164044"/>
          <a:ext cx="4986220" cy="956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i="0" kern="1200" dirty="0">
              <a:solidFill>
                <a:schemeClr val="tx1"/>
              </a:solidFill>
            </a:rPr>
            <a:t>Overall Female Representation: 22%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600" b="1" i="0" kern="1200" dirty="0">
              <a:solidFill>
                <a:schemeClr val="tx1"/>
              </a:solidFill>
            </a:rPr>
            <a:t>High AR Female Clients Representation: 14% (8% Drop)</a:t>
          </a:r>
          <a:endParaRPr lang="en-US" sz="1600" b="1" kern="1200" dirty="0">
            <a:solidFill>
              <a:schemeClr val="tx1"/>
            </a:solidFill>
          </a:endParaRPr>
        </a:p>
      </dsp:txBody>
      <dsp:txXfrm>
        <a:off x="-32906" y="3192051"/>
        <a:ext cx="4930206" cy="9002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E30469-EE03-4FD5-8470-756D18663822}">
      <dsp:nvSpPr>
        <dsp:cNvPr id="0" name=""/>
        <dsp:cNvSpPr/>
      </dsp:nvSpPr>
      <dsp:spPr>
        <a:xfrm>
          <a:off x="0" y="1937"/>
          <a:ext cx="4352766" cy="1160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Figure 9A shows a gym peak at 7 AM and 6 PM, suggesting possible overcrowding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33977" y="35914"/>
        <a:ext cx="4284812" cy="1092100"/>
      </dsp:txXfrm>
    </dsp:sp>
    <dsp:sp modelId="{756141BA-71E5-467D-9447-BDAD6EAFCAD7}">
      <dsp:nvSpPr>
        <dsp:cNvPr id="0" name=""/>
        <dsp:cNvSpPr/>
      </dsp:nvSpPr>
      <dsp:spPr>
        <a:xfrm rot="5400000">
          <a:off x="2029508" y="1181574"/>
          <a:ext cx="293748" cy="35249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070633" y="1210948"/>
        <a:ext cx="211499" cy="205624"/>
      </dsp:txXfrm>
    </dsp:sp>
    <dsp:sp modelId="{CE0468D4-477A-4A37-A77D-8DCF4CDF1A26}">
      <dsp:nvSpPr>
        <dsp:cNvPr id="0" name=""/>
        <dsp:cNvSpPr/>
      </dsp:nvSpPr>
      <dsp:spPr>
        <a:xfrm>
          <a:off x="0" y="1553655"/>
          <a:ext cx="4352766" cy="12130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Figure 9B: Flex clients evenly spread workouts, reducing overcrowding peaks seen in Figure 9A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35530" y="1589185"/>
        <a:ext cx="4281706" cy="11420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0.25337</cdr:x>
      <cdr:y>0.33299</cdr:y>
    </cdr:from>
    <cdr:to>
      <cdr:x>0.28457</cdr:x>
      <cdr:y>0.50919</cdr:y>
    </cdr:to>
    <cdr:sp macro="" textlink="">
      <cdr:nvSpPr>
        <cdr:cNvPr id="5" name="Right Brace 4">
          <a:extLst xmlns:a="http://schemas.openxmlformats.org/drawingml/2006/main">
            <a:ext uri="{FF2B5EF4-FFF2-40B4-BE49-F238E27FC236}">
              <a16:creationId xmlns:a16="http://schemas.microsoft.com/office/drawing/2014/main" id="{7A913CE4-07EE-BF40-DDEB-5451AAFA7DAB}"/>
            </a:ext>
          </a:extLst>
        </cdr:cNvPr>
        <cdr:cNvSpPr/>
      </cdr:nvSpPr>
      <cdr:spPr>
        <a:xfrm xmlns:a="http://schemas.openxmlformats.org/drawingml/2006/main" rot="18999166">
          <a:off x="1264336" y="1198785"/>
          <a:ext cx="155699" cy="634305"/>
        </a:xfrm>
        <a:prstGeom xmlns:a="http://schemas.openxmlformats.org/drawingml/2006/main" prst="rightBrace">
          <a:avLst>
            <a:gd name="adj1" fmla="val 0"/>
            <a:gd name="adj2" fmla="val 49601"/>
          </a:avLst>
        </a:prstGeom>
        <a:ln xmlns:a="http://schemas.openxmlformats.org/drawingml/2006/main" w="19050"/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0.24794</cdr:x>
      <cdr:y>0.33292</cdr:y>
    </cdr:from>
    <cdr:to>
      <cdr:x>0.3472</cdr:x>
      <cdr:y>0.39837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32DBEA84-FD06-80CD-B5ED-C1F8F8F4E56C}"/>
            </a:ext>
          </a:extLst>
        </cdr:cNvPr>
        <cdr:cNvSpPr txBox="1"/>
      </cdr:nvSpPr>
      <cdr:spPr>
        <a:xfrm xmlns:a="http://schemas.openxmlformats.org/drawingml/2006/main">
          <a:off x="1237242" y="1198527"/>
          <a:ext cx="495301" cy="23559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>
              <a:solidFill>
                <a:schemeClr val="bg1"/>
              </a:solidFill>
            </a:rPr>
            <a:t>50%</a:t>
          </a:r>
          <a:endParaRPr lang="en-IN" sz="14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0.70572</cdr:x>
      <cdr:y>0.44091</cdr:y>
    </cdr:from>
    <cdr:to>
      <cdr:x>0.83142</cdr:x>
      <cdr:y>0.48273</cdr:y>
    </cdr:to>
    <cdr:sp macro="" textlink="">
      <cdr:nvSpPr>
        <cdr:cNvPr id="7" name="Right Brace 6">
          <a:extLst xmlns:a="http://schemas.openxmlformats.org/drawingml/2006/main">
            <a:ext uri="{FF2B5EF4-FFF2-40B4-BE49-F238E27FC236}">
              <a16:creationId xmlns:a16="http://schemas.microsoft.com/office/drawing/2014/main" id="{4A8A098E-6EB1-DCAB-4212-BC18D6A1A3DD}"/>
            </a:ext>
          </a:extLst>
        </cdr:cNvPr>
        <cdr:cNvSpPr/>
      </cdr:nvSpPr>
      <cdr:spPr>
        <a:xfrm xmlns:a="http://schemas.openxmlformats.org/drawingml/2006/main" rot="18580818">
          <a:off x="3759926" y="1348944"/>
          <a:ext cx="150555" cy="627244"/>
        </a:xfrm>
        <a:prstGeom xmlns:a="http://schemas.openxmlformats.org/drawingml/2006/main" prst="rightBrace">
          <a:avLst>
            <a:gd name="adj1" fmla="val 0"/>
            <a:gd name="adj2" fmla="val 49601"/>
          </a:avLst>
        </a:prstGeom>
        <a:ln xmlns:a="http://schemas.openxmlformats.org/drawingml/2006/main" w="19050"/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0.76733</cdr:x>
      <cdr:y>0.39268</cdr:y>
    </cdr:from>
    <cdr:to>
      <cdr:x>0.82555</cdr:x>
      <cdr:y>0.44295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90AD68DE-028D-E6DA-86E9-CC041BF3AFB2}"/>
            </a:ext>
          </a:extLst>
        </cdr:cNvPr>
        <cdr:cNvSpPr txBox="1"/>
      </cdr:nvSpPr>
      <cdr:spPr>
        <a:xfrm xmlns:a="http://schemas.openxmlformats.org/drawingml/2006/main">
          <a:off x="3829050" y="1413669"/>
          <a:ext cx="290512" cy="1809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0.74773</cdr:x>
      <cdr:y>0.37152</cdr:y>
    </cdr:from>
    <cdr:to>
      <cdr:x>0.85037</cdr:x>
      <cdr:y>0.43629</cdr:y>
    </cdr:to>
    <cdr:sp macro="" textlink="">
      <cdr:nvSpPr>
        <cdr:cNvPr id="9" name="TextBox 1">
          <a:extLst xmlns:a="http://schemas.openxmlformats.org/drawingml/2006/main">
            <a:ext uri="{FF2B5EF4-FFF2-40B4-BE49-F238E27FC236}">
              <a16:creationId xmlns:a16="http://schemas.microsoft.com/office/drawing/2014/main" id="{EC782E91-8984-6727-9349-D80CC6CD4AC8}"/>
            </a:ext>
          </a:extLst>
        </cdr:cNvPr>
        <cdr:cNvSpPr txBox="1"/>
      </cdr:nvSpPr>
      <cdr:spPr>
        <a:xfrm xmlns:a="http://schemas.openxmlformats.org/drawingml/2006/main">
          <a:off x="3731205" y="1337468"/>
          <a:ext cx="512182" cy="2331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>
              <a:solidFill>
                <a:schemeClr val="bg1"/>
              </a:solidFill>
            </a:rPr>
            <a:t>47%</a:t>
          </a:r>
          <a:endParaRPr lang="en-IN" sz="1400" dirty="0">
            <a:solidFill>
              <a:schemeClr val="bg1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0.74347</cdr:x>
      <cdr:y>0.60426</cdr:y>
    </cdr:from>
    <cdr:to>
      <cdr:x>0.82492</cdr:x>
      <cdr:y>0.65542</cdr:y>
    </cdr:to>
    <cdr:cxnSp macro="">
      <cdr:nvCxnSpPr>
        <cdr:cNvPr id="12" name="Straight Arrow Connector 11">
          <a:extLst xmlns:a="http://schemas.openxmlformats.org/drawingml/2006/main">
            <a:ext uri="{FF2B5EF4-FFF2-40B4-BE49-F238E27FC236}">
              <a16:creationId xmlns:a16="http://schemas.microsoft.com/office/drawing/2014/main" id="{BFF7E360-1890-A9E7-53C8-74C058F76376}"/>
            </a:ext>
          </a:extLst>
        </cdr:cNvPr>
        <cdr:cNvCxnSpPr/>
      </cdr:nvCxnSpPr>
      <cdr:spPr>
        <a:xfrm xmlns:a="http://schemas.openxmlformats.org/drawingml/2006/main">
          <a:off x="3709987" y="2174875"/>
          <a:ext cx="406400" cy="184137"/>
        </a:xfrm>
        <a:prstGeom xmlns:a="http://schemas.openxmlformats.org/drawingml/2006/main" prst="straightConnector1">
          <a:avLst/>
        </a:prstGeom>
        <a:ln xmlns:a="http://schemas.openxmlformats.org/drawingml/2006/main" w="19050">
          <a:solidFill>
            <a:srgbClr val="92D05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0.36935</cdr:x>
      <cdr:y>0.49841</cdr:y>
    </cdr:from>
    <cdr:to>
      <cdr:x>0.44216</cdr:x>
      <cdr:y>0.49873</cdr:y>
    </cdr:to>
    <cdr:cxnSp macro="">
      <cdr:nvCxnSpPr>
        <cdr:cNvPr id="17" name="Straight Arrow Connector 16">
          <a:extLst xmlns:a="http://schemas.openxmlformats.org/drawingml/2006/main">
            <a:ext uri="{FF2B5EF4-FFF2-40B4-BE49-F238E27FC236}">
              <a16:creationId xmlns:a16="http://schemas.microsoft.com/office/drawing/2014/main" id="{65E45304-1CB3-52D6-4BD3-911D95C4A358}"/>
            </a:ext>
          </a:extLst>
        </cdr:cNvPr>
        <cdr:cNvCxnSpPr/>
      </cdr:nvCxnSpPr>
      <cdr:spPr>
        <a:xfrm xmlns:a="http://schemas.openxmlformats.org/drawingml/2006/main" flipH="1" flipV="1">
          <a:off x="1843087" y="1793875"/>
          <a:ext cx="363345" cy="1167"/>
        </a:xfrm>
        <a:prstGeom xmlns:a="http://schemas.openxmlformats.org/drawingml/2006/main" prst="straightConnector1">
          <a:avLst/>
        </a:prstGeom>
        <a:ln xmlns:a="http://schemas.openxmlformats.org/drawingml/2006/main" w="19050">
          <a:solidFill>
            <a:schemeClr val="bg1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0.27671</cdr:x>
      <cdr:y>0.22727</cdr:y>
    </cdr:from>
    <cdr:to>
      <cdr:x>0.44216</cdr:x>
      <cdr:y>0.22727</cdr:y>
    </cdr:to>
    <cdr:cxnSp macro="">
      <cdr:nvCxnSpPr>
        <cdr:cNvPr id="20" name="Straight Arrow Connector 19">
          <a:extLst xmlns:a="http://schemas.openxmlformats.org/drawingml/2006/main">
            <a:ext uri="{FF2B5EF4-FFF2-40B4-BE49-F238E27FC236}">
              <a16:creationId xmlns:a16="http://schemas.microsoft.com/office/drawing/2014/main" id="{9C8A0612-1605-CFEC-C326-4777BB7FB8CE}"/>
            </a:ext>
          </a:extLst>
        </cdr:cNvPr>
        <cdr:cNvCxnSpPr/>
      </cdr:nvCxnSpPr>
      <cdr:spPr>
        <a:xfrm xmlns:a="http://schemas.openxmlformats.org/drawingml/2006/main" flipH="1">
          <a:off x="1380807" y="817979"/>
          <a:ext cx="825625" cy="0"/>
        </a:xfrm>
        <a:prstGeom xmlns:a="http://schemas.openxmlformats.org/drawingml/2006/main" prst="straightConnector1">
          <a:avLst/>
        </a:prstGeom>
        <a:ln xmlns:a="http://schemas.openxmlformats.org/drawingml/2006/main" w="19050">
          <a:solidFill>
            <a:schemeClr val="bg1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0.63658</cdr:x>
      <cdr:y>0.37491</cdr:y>
    </cdr:from>
    <cdr:to>
      <cdr:x>0.73329</cdr:x>
      <cdr:y>0.60426</cdr:y>
    </cdr:to>
    <cdr:sp macro="" textlink="">
      <cdr:nvSpPr>
        <cdr:cNvPr id="38" name="Left Brace 37">
          <a:extLst xmlns:a="http://schemas.openxmlformats.org/drawingml/2006/main">
            <a:ext uri="{FF2B5EF4-FFF2-40B4-BE49-F238E27FC236}">
              <a16:creationId xmlns:a16="http://schemas.microsoft.com/office/drawing/2014/main" id="{DF14091F-84BA-635E-41DF-3A1B62B160A1}"/>
            </a:ext>
          </a:extLst>
        </cdr:cNvPr>
        <cdr:cNvSpPr/>
      </cdr:nvSpPr>
      <cdr:spPr>
        <a:xfrm xmlns:a="http://schemas.openxmlformats.org/drawingml/2006/main">
          <a:off x="3176587" y="1349375"/>
          <a:ext cx="482600" cy="825499"/>
        </a:xfrm>
        <a:prstGeom xmlns:a="http://schemas.openxmlformats.org/drawingml/2006/main" prst="leftBrace">
          <a:avLst/>
        </a:prstGeom>
        <a:ln xmlns:a="http://schemas.openxmlformats.org/drawingml/2006/main" w="19050">
          <a:solidFill>
            <a:srgbClr val="92D050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0.52714</cdr:x>
      <cdr:y>0.44742</cdr:y>
    </cdr:from>
    <cdr:to>
      <cdr:x>0.65529</cdr:x>
      <cdr:y>0.55004</cdr:y>
    </cdr:to>
    <cdr:sp macro="" textlink="">
      <cdr:nvSpPr>
        <cdr:cNvPr id="41" name="TextBox 40">
          <a:extLst xmlns:a="http://schemas.openxmlformats.org/drawingml/2006/main">
            <a:ext uri="{FF2B5EF4-FFF2-40B4-BE49-F238E27FC236}">
              <a16:creationId xmlns:a16="http://schemas.microsoft.com/office/drawing/2014/main" id="{69F1841B-DE5C-22EF-9B15-7195ECC3FA99}"/>
            </a:ext>
          </a:extLst>
        </cdr:cNvPr>
        <cdr:cNvSpPr txBox="1"/>
      </cdr:nvSpPr>
      <cdr:spPr>
        <a:xfrm xmlns:a="http://schemas.openxmlformats.org/drawingml/2006/main">
          <a:off x="2630487" y="1610375"/>
          <a:ext cx="639460" cy="36933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dirty="0">
              <a:solidFill>
                <a:srgbClr val="92D050"/>
              </a:solidFill>
            </a:rPr>
            <a:t>  51%</a:t>
          </a:r>
          <a:endParaRPr lang="en-IN" sz="1400" dirty="0">
            <a:solidFill>
              <a:srgbClr val="92D050"/>
            </a:solidFill>
          </a:endParaRPr>
        </a:p>
      </cdr:txBody>
    </cdr:sp>
  </cdr:relSizeAnchor>
  <cdr:relSizeAnchor xmlns:cdr="http://schemas.openxmlformats.org/drawingml/2006/chartDrawing">
    <cdr:from>
      <cdr:x>0.44216</cdr:x>
      <cdr:y>0.2268</cdr:y>
    </cdr:from>
    <cdr:to>
      <cdr:x>0.5</cdr:x>
      <cdr:y>0.49873</cdr:y>
    </cdr:to>
    <cdr:sp macro="" textlink="">
      <cdr:nvSpPr>
        <cdr:cNvPr id="45" name="Right Brace 44">
          <a:extLst xmlns:a="http://schemas.openxmlformats.org/drawingml/2006/main">
            <a:ext uri="{FF2B5EF4-FFF2-40B4-BE49-F238E27FC236}">
              <a16:creationId xmlns:a16="http://schemas.microsoft.com/office/drawing/2014/main" id="{9DE4F0A2-E0D5-7D52-9561-4EF85479DFAA}"/>
            </a:ext>
          </a:extLst>
        </cdr:cNvPr>
        <cdr:cNvSpPr/>
      </cdr:nvSpPr>
      <cdr:spPr>
        <a:xfrm xmlns:a="http://schemas.openxmlformats.org/drawingml/2006/main">
          <a:off x="2206432" y="816320"/>
          <a:ext cx="288601" cy="978722"/>
        </a:xfrm>
        <a:prstGeom xmlns:a="http://schemas.openxmlformats.org/drawingml/2006/main" prst="rightBrace">
          <a:avLst/>
        </a:prstGeom>
        <a:ln xmlns:a="http://schemas.openxmlformats.org/drawingml/2006/main" w="19050">
          <a:solidFill>
            <a:schemeClr val="bg1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0.46861</cdr:x>
      <cdr:y>0.29073</cdr:y>
    </cdr:from>
    <cdr:to>
      <cdr:x>0.59675</cdr:x>
      <cdr:y>0.39334</cdr:y>
    </cdr:to>
    <cdr:sp macro="" textlink="">
      <cdr:nvSpPr>
        <cdr:cNvPr id="47" name="TextBox 1">
          <a:extLst xmlns:a="http://schemas.openxmlformats.org/drawingml/2006/main">
            <a:ext uri="{FF2B5EF4-FFF2-40B4-BE49-F238E27FC236}">
              <a16:creationId xmlns:a16="http://schemas.microsoft.com/office/drawing/2014/main" id="{3F3A25FB-D0BD-FE31-31BC-7E619B42080D}"/>
            </a:ext>
          </a:extLst>
        </cdr:cNvPr>
        <cdr:cNvSpPr txBox="1"/>
      </cdr:nvSpPr>
      <cdr:spPr>
        <a:xfrm xmlns:a="http://schemas.openxmlformats.org/drawingml/2006/main">
          <a:off x="2338387" y="1046405"/>
          <a:ext cx="639460" cy="36933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dirty="0">
              <a:solidFill>
                <a:srgbClr val="92D050"/>
              </a:solidFill>
            </a:rPr>
            <a:t>  </a:t>
          </a:r>
          <a:r>
            <a:rPr lang="en-US" sz="1400" dirty="0">
              <a:solidFill>
                <a:schemeClr val="bg1"/>
              </a:solidFill>
            </a:rPr>
            <a:t>39%</a:t>
          </a:r>
          <a:endParaRPr lang="en-IN" sz="1400" dirty="0">
            <a:solidFill>
              <a:schemeClr val="bg1"/>
            </a:solidFill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0.11538</cdr:x>
      <cdr:y>0.12976</cdr:y>
    </cdr:from>
    <cdr:to>
      <cdr:x>0.25104</cdr:x>
      <cdr:y>0.21935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EDE85067-F31B-DB57-C160-3780E93F6EB6}"/>
            </a:ext>
          </a:extLst>
        </cdr:cNvPr>
        <cdr:cNvSpPr/>
      </cdr:nvSpPr>
      <cdr:spPr>
        <a:xfrm xmlns:a="http://schemas.openxmlformats.org/drawingml/2006/main">
          <a:off x="685801" y="619855"/>
          <a:ext cx="806308" cy="427962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  <cdr:relSizeAnchor xmlns:cdr="http://schemas.openxmlformats.org/drawingml/2006/chartDrawing">
    <cdr:from>
      <cdr:x>0.61513</cdr:x>
      <cdr:y>0.32383</cdr:y>
    </cdr:from>
    <cdr:to>
      <cdr:x>0.77271</cdr:x>
      <cdr:y>0.42944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41246B6F-5EBB-16DA-71E3-5DC999D3FCB9}"/>
            </a:ext>
          </a:extLst>
        </cdr:cNvPr>
        <cdr:cNvSpPr/>
      </cdr:nvSpPr>
      <cdr:spPr>
        <a:xfrm xmlns:a="http://schemas.openxmlformats.org/drawingml/2006/main">
          <a:off x="3656063" y="1546873"/>
          <a:ext cx="936592" cy="504477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0.49563</cdr:x>
      <cdr:y>0.05789</cdr:y>
    </cdr:from>
    <cdr:to>
      <cdr:x>0.75573</cdr:x>
      <cdr:y>0.22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B259BA88-3D27-94AF-946B-0B571EF1E860}"/>
            </a:ext>
          </a:extLst>
        </cdr:cNvPr>
        <cdr:cNvSpPr/>
      </cdr:nvSpPr>
      <cdr:spPr>
        <a:xfrm xmlns:a="http://schemas.openxmlformats.org/drawingml/2006/main">
          <a:off x="1284061" y="155976"/>
          <a:ext cx="673853" cy="436778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4925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0.5603</cdr:x>
      <cdr:y>0.05167</cdr:y>
    </cdr:from>
    <cdr:to>
      <cdr:x>0.84046</cdr:x>
      <cdr:y>0.26861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B259BA88-3D27-94AF-946B-0B571EF1E860}"/>
            </a:ext>
          </a:extLst>
        </cdr:cNvPr>
        <cdr:cNvSpPr/>
      </cdr:nvSpPr>
      <cdr:spPr>
        <a:xfrm xmlns:a="http://schemas.openxmlformats.org/drawingml/2006/main">
          <a:off x="1619745" y="139275"/>
          <a:ext cx="809897" cy="584775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4925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0.71239</cdr:x>
      <cdr:y>0.76934</cdr:y>
    </cdr:from>
    <cdr:to>
      <cdr:x>0.97919</cdr:x>
      <cdr:y>0.90636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7D7AAA62-DBCF-8B9C-6336-80EEC57C0520}"/>
            </a:ext>
          </a:extLst>
        </cdr:cNvPr>
        <cdr:cNvSpPr/>
      </cdr:nvSpPr>
      <cdr:spPr>
        <a:xfrm xmlns:a="http://schemas.openxmlformats.org/drawingml/2006/main">
          <a:off x="2276099" y="2295553"/>
          <a:ext cx="852432" cy="408838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4925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  <cdr:relSizeAnchor xmlns:cdr="http://schemas.openxmlformats.org/drawingml/2006/chartDrawing">
    <cdr:from>
      <cdr:x>0.53204</cdr:x>
      <cdr:y>0.23514</cdr:y>
    </cdr:from>
    <cdr:to>
      <cdr:x>0.71239</cdr:x>
      <cdr:y>0.37217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7D7AAA62-DBCF-8B9C-6336-80EEC57C0520}"/>
            </a:ext>
          </a:extLst>
        </cdr:cNvPr>
        <cdr:cNvSpPr/>
      </cdr:nvSpPr>
      <cdr:spPr>
        <a:xfrm xmlns:a="http://schemas.openxmlformats.org/drawingml/2006/main">
          <a:off x="1699870" y="701619"/>
          <a:ext cx="576229" cy="408867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4925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0.14016</cdr:x>
      <cdr:y>0.14333</cdr:y>
    </cdr:from>
    <cdr:to>
      <cdr:x>0.29522</cdr:x>
      <cdr:y>0.29801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EDE85067-F31B-DB57-C160-3780E93F6EB6}"/>
            </a:ext>
          </a:extLst>
        </cdr:cNvPr>
        <cdr:cNvSpPr/>
      </cdr:nvSpPr>
      <cdr:spPr>
        <a:xfrm xmlns:a="http://schemas.openxmlformats.org/drawingml/2006/main">
          <a:off x="661461" y="395046"/>
          <a:ext cx="731761" cy="426308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  <cdr:relSizeAnchor xmlns:cdr="http://schemas.openxmlformats.org/drawingml/2006/chartDrawing">
    <cdr:from>
      <cdr:x>0.58111</cdr:x>
      <cdr:y>0.31219</cdr:y>
    </cdr:from>
    <cdr:to>
      <cdr:x>0.76085</cdr:x>
      <cdr:y>0.4462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41246B6F-5EBB-16DA-71E3-5DC999D3FCB9}"/>
            </a:ext>
          </a:extLst>
        </cdr:cNvPr>
        <cdr:cNvSpPr/>
      </cdr:nvSpPr>
      <cdr:spPr>
        <a:xfrm xmlns:a="http://schemas.openxmlformats.org/drawingml/2006/main">
          <a:off x="2742441" y="860455"/>
          <a:ext cx="848257" cy="369332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0.61089</cdr:x>
      <cdr:y>0.29637</cdr:y>
    </cdr:from>
    <cdr:to>
      <cdr:x>0.82616</cdr:x>
      <cdr:y>0.48676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C84ED33-C2C5-37FF-53A6-0DAD5735AC08}"/>
            </a:ext>
          </a:extLst>
        </cdr:cNvPr>
        <cdr:cNvSpPr/>
      </cdr:nvSpPr>
      <cdr:spPr>
        <a:xfrm xmlns:a="http://schemas.openxmlformats.org/drawingml/2006/main">
          <a:off x="2883002" y="820551"/>
          <a:ext cx="1015897" cy="52711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  <cdr:relSizeAnchor xmlns:cdr="http://schemas.openxmlformats.org/drawingml/2006/chartDrawing">
    <cdr:from>
      <cdr:x>0.12325</cdr:x>
      <cdr:y>0.13272</cdr:y>
    </cdr:from>
    <cdr:to>
      <cdr:x>0.31694</cdr:x>
      <cdr:y>0.32634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A547AC31-2D7B-243F-95EF-8A3503330C5B}"/>
            </a:ext>
          </a:extLst>
        </cdr:cNvPr>
        <cdr:cNvSpPr/>
      </cdr:nvSpPr>
      <cdr:spPr>
        <a:xfrm xmlns:a="http://schemas.openxmlformats.org/drawingml/2006/main">
          <a:off x="581633" y="367468"/>
          <a:ext cx="914108" cy="536055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IN"/>
        </a:p>
      </cdr:txBody>
    </cdr:sp>
  </cdr:relSizeAnchor>
</c:userShape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F7B731-43FB-4ADB-A4A3-918CD4C0316B}" type="datetimeFigureOut">
              <a:rPr lang="en-IN" smtClean="0"/>
              <a:t>15-01-2024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3A4E4-38FB-4324-BEA4-5494DCA25D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252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F8C38-BA84-8138-B7CA-54257F676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DBD067-0185-5B5B-620B-9A02D272B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9FE8B-5B54-ED25-BC13-AA05999C7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94BAD-0997-425B-9737-5B5B4A59139E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860D0-3B8D-8091-DA85-B79DEDF5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DE060-C53E-6929-A336-C0D96171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32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01225-3FA5-DB35-E292-8A5F3305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97BAD-92D1-041C-05C8-1B9C967B4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5119-16F2-E2B7-17D6-CFF179EB4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D082B-126E-497E-983A-BB34BCC5A134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1F748-9912-2254-88D8-3C50A6BEA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07C6E-9800-36AC-A9FF-B4EE4DA1C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1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4E14A2-BA96-8B61-B5AE-DC8C93E0DE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7EC659-42A2-2B3E-D2DD-9BD344929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D0082-86D1-4ACC-3AAE-A7104746F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F2345-EB1F-4A12-B017-54763F5B05F7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6964F-4B36-AFAB-7837-4813D30B8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4AFF2-96E2-5B7F-C63A-128CD8257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638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9C036-3F77-48B6-470F-C60DCAAF0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B9B17-8475-BE44-E256-121D509B4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F523E-14EE-59FF-E9CD-776D4A5D2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5B8D-2B8A-4C83-9AF4-43C5C4D6F925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BF07A-6CD6-DA36-D448-FD81F1B0B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073A5-9159-154A-3F19-A06E94D36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464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954B4-88AB-0EEC-298D-AE8DFA04A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83DB0-992C-C9E1-B7FA-F33ACA1F8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005A7-8F0A-97BF-6CFC-E3716453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2B15F-0598-43DC-B458-35CB669B8617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2A69C-6281-E621-44E3-FA34CFAB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59643-B962-9D9C-A44A-65E305D1C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16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EA38C-7D2B-E710-4052-934343C5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2ED59-5CA2-0AB5-430A-C505B4D181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CB62F-F068-9AAE-0630-543E38BF1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ADA6C-2974-7E96-C137-1A8707BFD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5FBF7-4827-4DA6-BCE7-BF0F52322E22}" type="datetime1">
              <a:rPr lang="en-IN" smtClean="0"/>
              <a:t>15-01-2024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6B70B-D2A9-4A3A-8293-15660AFFF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47673E-89D1-3517-06EE-DE723D44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502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4C99C-0141-8A1C-374D-588EDC26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8695E-9582-DB44-5747-944745C0D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2B8DF-4DAA-E4C3-D288-9C6100809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DFE131-BBDC-0295-9C6B-B9DF1CE23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7B517-2F3B-5DC4-4A74-5A3C51098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1D5FBD-5F78-1893-F001-1E21948F6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84D46-C0CD-4A78-B868-742514B836C9}" type="datetime1">
              <a:rPr lang="en-IN" smtClean="0"/>
              <a:t>15-01-2024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591EE-DFAF-26C6-6BD2-FDAE41A7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AC01FE-1046-7C88-E9C3-A45FD45B8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26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C11FC-A100-BFA3-A983-4FAB0B66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E7482-6A25-2878-E5FD-C2FD44194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B7D-EBE6-4F8F-8DB1-04401911735D}" type="datetime1">
              <a:rPr lang="en-IN" smtClean="0"/>
              <a:t>15-01-2024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B36750-0E1A-DD74-DF49-8B38A09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73B3A-694F-C484-730D-E4DA02EC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90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208287-83F1-00E5-C2D6-6F56A314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ED216-5543-4C43-B772-939CE7BA922B}" type="datetime1">
              <a:rPr lang="en-IN" smtClean="0"/>
              <a:t>15-01-2024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FED5D-4B87-0F13-D7DF-FBF701F62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C3AB7-10B7-106C-16B5-6EA4769C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501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65AA7-146E-22F9-8133-0A06756CE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59B54-A015-357B-CCB4-C95BA0607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697F0D-58BB-E552-AFCA-A40E21665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0E0AD-72C8-D779-C37F-62132DB4E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00515-01E3-4174-AAFD-2CAAA702B48A}" type="datetime1">
              <a:rPr lang="en-IN" smtClean="0"/>
              <a:t>15-01-2024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31EAB8-F37B-6219-2E91-F96F723F0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910D6-AB0C-751E-6813-6A326A88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909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2D06-6D71-B5B8-E431-DE6A928D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5E4A6F-B4C8-45F6-1FB2-F5837BA37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D6D9-A2FA-4480-3C56-0F89CBB97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31121F-AFF5-5D09-5487-39058537D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5DB3B-8633-4C02-B78B-D687D3C013F0}" type="datetime1">
              <a:rPr lang="en-IN" smtClean="0"/>
              <a:t>15-01-2024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AD5CF-DCE6-76BE-5FB0-F38E1FD6F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FFD22-EE79-76BD-0EFD-95BB288C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90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0A1A5C-83E7-8457-E3E4-A07ABDF61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BB273-CC6B-1151-BF32-08FEAD5EB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1DB6B-A3AA-DB34-80DD-C3C031180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2E2A8-DA02-4771-9208-DEFEA81F6005}" type="datetime1">
              <a:rPr lang="en-IN" smtClean="0"/>
              <a:t>15-01-2024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61E8F-A33F-A72D-4935-850FB4E63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5735-7252-88A3-311F-0122B95BD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936CD-8759-4656-9378-FD261A9352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48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chart" Target="../charts/chart6.xml"/><Relationship Id="rId7" Type="http://schemas.openxmlformats.org/officeDocument/2006/relationships/diagramQuickStyle" Target="../diagrams/quickStyle3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chart" Target="../charts/chart8.xml"/><Relationship Id="rId4" Type="http://schemas.openxmlformats.org/officeDocument/2006/relationships/chart" Target="../charts/chart7.xml"/><Relationship Id="rId9" Type="http://schemas.microsoft.com/office/2007/relationships/diagramDrawing" Target="../diagrams/drawing3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10" Type="http://schemas.openxmlformats.org/officeDocument/2006/relationships/chart" Target="../charts/chart10.xml"/><Relationship Id="rId4" Type="http://schemas.openxmlformats.org/officeDocument/2006/relationships/diagramData" Target="../diagrams/data4.xml"/><Relationship Id="rId9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BA6065-B7B9-00AD-48D0-E7E271E63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7040880"/>
          </a:xfrm>
          <a:prstGeom prst="rect">
            <a:avLst/>
          </a:prstGeom>
          <a:effectLst/>
        </p:spPr>
      </p:pic>
      <p:sp>
        <p:nvSpPr>
          <p:cNvPr id="3" name="Title 8">
            <a:extLst>
              <a:ext uri="{FF2B5EF4-FFF2-40B4-BE49-F238E27FC236}">
                <a16:creationId xmlns:a16="http://schemas.microsoft.com/office/drawing/2014/main" id="{8728D238-B9DB-D8AA-BFD5-28CC395DABE8}"/>
              </a:ext>
            </a:extLst>
          </p:cNvPr>
          <p:cNvSpPr txBox="1">
            <a:spLocks/>
          </p:cNvSpPr>
          <p:nvPr/>
        </p:nvSpPr>
        <p:spPr>
          <a:xfrm>
            <a:off x="2347795" y="980499"/>
            <a:ext cx="7496407" cy="965866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+mn-lt"/>
              </a:rPr>
              <a:t>THE TRACK FITNESS CLUB</a:t>
            </a:r>
            <a:endParaRPr lang="en-IN" sz="5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4" name="Subtitle 6">
            <a:extLst>
              <a:ext uri="{FF2B5EF4-FFF2-40B4-BE49-F238E27FC236}">
                <a16:creationId xmlns:a16="http://schemas.microsoft.com/office/drawing/2014/main" id="{A55F0577-37EC-73C2-5E23-0E397705A552}"/>
              </a:ext>
            </a:extLst>
          </p:cNvPr>
          <p:cNvSpPr txBox="1">
            <a:spLocks/>
          </p:cNvSpPr>
          <p:nvPr/>
        </p:nvSpPr>
        <p:spPr>
          <a:xfrm>
            <a:off x="7253906" y="6139467"/>
            <a:ext cx="4742151" cy="5479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-By Arnav Kumar (21f2000426)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B38733-8AE8-CE0B-505E-8D44BB0FC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773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4B1B3-43BD-0649-1615-18119D104847}"/>
              </a:ext>
            </a:extLst>
          </p:cNvPr>
          <p:cNvSpPr txBox="1"/>
          <p:nvPr/>
        </p:nvSpPr>
        <p:spPr>
          <a:xfrm>
            <a:off x="2573229" y="413421"/>
            <a:ext cx="7084423" cy="584775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/>
              <a:t>RECOMMEDATIONS FOR THE BUSINESS</a:t>
            </a:r>
            <a:endParaRPr lang="en-IN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7FE23C-0C7A-5B3F-1596-5AE0CD62B233}"/>
              </a:ext>
            </a:extLst>
          </p:cNvPr>
          <p:cNvSpPr txBox="1"/>
          <p:nvPr/>
        </p:nvSpPr>
        <p:spPr>
          <a:xfrm>
            <a:off x="1240970" y="2199528"/>
            <a:ext cx="3350624" cy="10772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1. </a:t>
            </a:r>
            <a:r>
              <a:rPr lang="en-US" sz="1600" b="1" i="0" dirty="0">
                <a:effectLst/>
                <a:latin typeface="Söhne"/>
              </a:rPr>
              <a:t>Maximize retention by offering discounted personal training, like a New Year special with reduced rates for a limited time</a:t>
            </a:r>
            <a:endParaRPr lang="en-US" sz="1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7EDD7-0054-040F-0A5D-FE4EF4F3BE3B}"/>
              </a:ext>
            </a:extLst>
          </p:cNvPr>
          <p:cNvSpPr txBox="1"/>
          <p:nvPr/>
        </p:nvSpPr>
        <p:spPr>
          <a:xfrm>
            <a:off x="1240970" y="4182875"/>
            <a:ext cx="3350624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2. </a:t>
            </a:r>
            <a:r>
              <a:rPr lang="en-US" sz="1600" b="1" i="0" dirty="0">
                <a:effectLst/>
                <a:latin typeface="Söhne"/>
              </a:rPr>
              <a:t>Offer special discounts for Flexible clients choosing noon-evening slots (11 am to 4 pm)</a:t>
            </a:r>
            <a:endParaRPr lang="en-US" sz="1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ED954B-3EA4-5954-9E4B-3E5211BDB92D}"/>
              </a:ext>
            </a:extLst>
          </p:cNvPr>
          <p:cNvSpPr txBox="1"/>
          <p:nvPr/>
        </p:nvSpPr>
        <p:spPr>
          <a:xfrm>
            <a:off x="1240972" y="1593669"/>
            <a:ext cx="335062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	What to do ?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271F73-A464-91D2-37A3-425307CD8BA4}"/>
              </a:ext>
            </a:extLst>
          </p:cNvPr>
          <p:cNvSpPr txBox="1"/>
          <p:nvPr/>
        </p:nvSpPr>
        <p:spPr>
          <a:xfrm>
            <a:off x="7600406" y="1593669"/>
            <a:ext cx="3350624" cy="369332"/>
          </a:xfrm>
          <a:prstGeom prst="rect">
            <a:avLst/>
          </a:prstGeom>
          <a:solidFill>
            <a:srgbClr val="FF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             What not to do ?</a:t>
            </a:r>
            <a:endParaRPr lang="en-IN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7A5872-69E5-25A0-B807-B5F2A2759A33}"/>
              </a:ext>
            </a:extLst>
          </p:cNvPr>
          <p:cNvSpPr txBox="1"/>
          <p:nvPr/>
        </p:nvSpPr>
        <p:spPr>
          <a:xfrm>
            <a:off x="7600406" y="2199529"/>
            <a:ext cx="3350624" cy="1077218"/>
          </a:xfrm>
          <a:prstGeom prst="rect">
            <a:avLst/>
          </a:prstGeom>
          <a:solidFill>
            <a:srgbClr val="FF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1. </a:t>
            </a:r>
            <a:r>
              <a:rPr lang="en-US" sz="1600" b="1" i="0" dirty="0">
                <a:effectLst/>
                <a:latin typeface="Söhne"/>
              </a:rPr>
              <a:t>Avoid plain subscription discounts; past data shows they didn't retain clients, worsened overcrowding, and didn't increase revenue or profits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-US" sz="1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F381F4-05E8-C56D-0009-796CA41A6616}"/>
              </a:ext>
            </a:extLst>
          </p:cNvPr>
          <p:cNvSpPr txBox="1"/>
          <p:nvPr/>
        </p:nvSpPr>
        <p:spPr>
          <a:xfrm>
            <a:off x="7729802" y="4182875"/>
            <a:ext cx="3350624" cy="1077218"/>
          </a:xfrm>
          <a:prstGeom prst="rect">
            <a:avLst/>
          </a:prstGeom>
          <a:solidFill>
            <a:srgbClr val="FF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2. </a:t>
            </a:r>
            <a:r>
              <a:rPr lang="en-US" sz="1600" b="1" i="0" dirty="0">
                <a:effectLst/>
                <a:latin typeface="Söhne"/>
              </a:rPr>
              <a:t>Use price-cut promotions cautiously to preserve the perceived value of the business offerings; consider avoiding them entirely</a:t>
            </a:r>
            <a:endParaRPr lang="en-US" sz="1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06988-592B-9127-8139-B95E0E7EDDA2}"/>
              </a:ext>
            </a:extLst>
          </p:cNvPr>
          <p:cNvSpPr txBox="1"/>
          <p:nvPr/>
        </p:nvSpPr>
        <p:spPr>
          <a:xfrm>
            <a:off x="1240970" y="5729266"/>
            <a:ext cx="3350624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3. Hire a Female personal trainer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105942-6AF6-CC65-8097-307A41F03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84170" y="1559318"/>
            <a:ext cx="4262543" cy="372211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18800-1194-884D-CEEC-B2218E77C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24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0A85-2A53-AD26-F285-CD4C7361D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766218"/>
            <a:ext cx="10515600" cy="1325563"/>
          </a:xfr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                              THANKYOU!</a:t>
            </a:r>
            <a:endParaRPr lang="en-IN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0E549-79D3-94E4-25E8-7C418046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32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737227-98F3-A8E2-184C-CCD2BEC16525}"/>
              </a:ext>
            </a:extLst>
          </p:cNvPr>
          <p:cNvSpPr txBox="1"/>
          <p:nvPr/>
        </p:nvSpPr>
        <p:spPr>
          <a:xfrm>
            <a:off x="796834" y="877330"/>
            <a:ext cx="10502536" cy="707886"/>
          </a:xfrm>
          <a:prstGeom prst="rect">
            <a:avLst/>
          </a:prstGeom>
          <a:solidFill>
            <a:schemeClr val="tx1">
              <a:lumMod val="50000"/>
              <a:lumOff val="50000"/>
              <a:alpha val="52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/>
              <a:t>Contents</a:t>
            </a:r>
            <a:endParaRPr lang="en-IN" sz="4000" b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74E40-AB35-0079-D738-9E01A7DECC1D}"/>
              </a:ext>
            </a:extLst>
          </p:cNvPr>
          <p:cNvSpPr txBox="1"/>
          <p:nvPr/>
        </p:nvSpPr>
        <p:spPr>
          <a:xfrm>
            <a:off x="796835" y="2066876"/>
            <a:ext cx="10502536" cy="3693319"/>
          </a:xfrm>
          <a:prstGeom prst="rect">
            <a:avLst/>
          </a:prstGeom>
          <a:solidFill>
            <a:schemeClr val="tx1">
              <a:lumMod val="50000"/>
              <a:lumOff val="50000"/>
              <a:alpha val="46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Arial Rounded MT Bold" panose="020F0704030504030204" pitchFamily="34" charset="0"/>
              </a:rPr>
              <a:t>Executive Summary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Arial Rounded MT Bold" panose="020F0704030504030204" pitchFamily="34" charset="0"/>
              </a:rPr>
              <a:t>Analysing the current situation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endParaRPr lang="en-IN" dirty="0">
              <a:latin typeface="Arial Rounded MT Bold" panose="020F0704030504030204" pitchFamily="34" charset="0"/>
            </a:endParaRPr>
          </a:p>
          <a:p>
            <a:endParaRPr lang="en-IN" dirty="0">
              <a:latin typeface="Arial Rounded MT Bold" panose="020F0704030504030204" pitchFamily="34" charset="0"/>
            </a:endParaRPr>
          </a:p>
          <a:p>
            <a:endParaRPr lang="en-IN" dirty="0">
              <a:latin typeface="Arial Rounded MT Bold" panose="020F0704030504030204" pitchFamily="34" charset="0"/>
            </a:endParaRPr>
          </a:p>
          <a:p>
            <a:pPr marL="342900" indent="-342900">
              <a:buAutoNum type="arabicPeriod" startAt="3"/>
            </a:pPr>
            <a:r>
              <a:rPr lang="en-IN" dirty="0">
                <a:latin typeface="Arial Rounded MT Bold" panose="020F0704030504030204" pitchFamily="34" charset="0"/>
              </a:rPr>
              <a:t>Analysis Method</a:t>
            </a:r>
          </a:p>
          <a:p>
            <a:pPr marL="342900" indent="-342900">
              <a:buAutoNum type="arabicPeriod" startAt="3"/>
            </a:pPr>
            <a:r>
              <a:rPr lang="en-IN" dirty="0">
                <a:latin typeface="Arial Rounded MT Bold" panose="020F0704030504030204" pitchFamily="34" charset="0"/>
              </a:rPr>
              <a:t>Result and Findings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endParaRPr lang="en-IN" dirty="0">
              <a:latin typeface="Arial Rounded MT Bold" panose="020F0704030504030204" pitchFamily="34" charset="0"/>
            </a:endParaRPr>
          </a:p>
          <a:p>
            <a:endParaRPr lang="en-IN" dirty="0">
              <a:latin typeface="Arial Rounded MT Bold" panose="020F0704030504030204" pitchFamily="34" charset="0"/>
            </a:endParaRPr>
          </a:p>
          <a:p>
            <a:pPr marL="342900" indent="-342900">
              <a:buAutoNum type="arabicPeriod" startAt="5"/>
            </a:pPr>
            <a:r>
              <a:rPr lang="en-IN" dirty="0">
                <a:latin typeface="Arial Rounded MT Bold" panose="020F0704030504030204" pitchFamily="34" charset="0"/>
              </a:rPr>
              <a:t>Recommendations</a:t>
            </a:r>
          </a:p>
          <a:p>
            <a:pPr marL="342900" indent="-342900">
              <a:buFont typeface="+mj-lt"/>
              <a:buAutoNum type="arabicPeriod"/>
            </a:pP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BD6A6-B5DA-3077-CA90-F873A2CD837D}"/>
              </a:ext>
            </a:extLst>
          </p:cNvPr>
          <p:cNvSpPr txBox="1"/>
          <p:nvPr/>
        </p:nvSpPr>
        <p:spPr>
          <a:xfrm>
            <a:off x="1201783" y="2704206"/>
            <a:ext cx="7670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Month to Month revenue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Current Trends and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Overcrowding at peak hours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B5F06-292E-B60D-3F99-1993D424F4C9}"/>
              </a:ext>
            </a:extLst>
          </p:cNvPr>
          <p:cNvSpPr txBox="1"/>
          <p:nvPr/>
        </p:nvSpPr>
        <p:spPr>
          <a:xfrm>
            <a:off x="1201783" y="4378159"/>
            <a:ext cx="7131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Retention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Overcrowding Analysis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D54C04-D5E8-A573-6B82-37AA383C1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50161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D338-8F27-068F-15D0-B0D66131C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056" y="310813"/>
            <a:ext cx="3980543" cy="554033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b="1" dirty="0">
                <a:latin typeface="+mn-lt"/>
              </a:rPr>
              <a:t>EXECUTIVE SUMMARY</a:t>
            </a:r>
            <a:endParaRPr lang="en-IN" b="1" dirty="0">
              <a:latin typeface="+mn-lt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470009E-933C-8E4D-571C-ABD76BDFB3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5" r="21505"/>
          <a:stretch>
            <a:fillRect/>
          </a:stretch>
        </p:blipFill>
        <p:spPr>
          <a:xfrm>
            <a:off x="6210302" y="1160143"/>
            <a:ext cx="5306281" cy="5387044"/>
          </a:xfr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FCC690-F27F-E8D8-D0A3-5345C0E0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3</a:t>
            </a:fld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5B6F74-283E-5502-8A0B-4CB25ABDD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2037" y="1208749"/>
            <a:ext cx="4320041" cy="944702"/>
          </a:xfrm>
          <a:solidFill>
            <a:schemeClr val="bg2"/>
          </a:solidFill>
          <a:ln>
            <a:solidFill>
              <a:schemeClr val="bg2"/>
            </a:solidFill>
          </a:ln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Söhne"/>
              </a:rPr>
              <a:t>Track Fitness Club Goals - Affordable Fitness, Addressing Overcrowding, Improving Retention</a:t>
            </a:r>
            <a:endParaRPr lang="en-I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CE9EA-A6E0-1C1D-9618-675E3ACFBE37}"/>
              </a:ext>
            </a:extLst>
          </p:cNvPr>
          <p:cNvSpPr txBox="1"/>
          <p:nvPr/>
        </p:nvSpPr>
        <p:spPr>
          <a:xfrm>
            <a:off x="892037" y="2815986"/>
            <a:ext cx="4320041" cy="70788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Söhne"/>
              </a:rPr>
              <a:t>Improved Retention through Invoice Data Analysis and PII Cleaning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322A08-AC41-3AEC-6218-F270B417253A}"/>
              </a:ext>
            </a:extLst>
          </p:cNvPr>
          <p:cNvSpPr txBox="1"/>
          <p:nvPr/>
        </p:nvSpPr>
        <p:spPr>
          <a:xfrm>
            <a:off x="892037" y="4386758"/>
            <a:ext cx="4320041" cy="106567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0" i="0" dirty="0">
                <a:effectLst/>
                <a:latin typeface="Söhne"/>
              </a:rPr>
              <a:t>Data Analysis Overview (Jan-Aug 2022) - Utilized Microsoft Excel and Python for Visualization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41974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258B3C-2739-CF2B-564B-4BE196DCF5D7}"/>
              </a:ext>
            </a:extLst>
          </p:cNvPr>
          <p:cNvSpPr txBox="1"/>
          <p:nvPr/>
        </p:nvSpPr>
        <p:spPr>
          <a:xfrm>
            <a:off x="478970" y="2168889"/>
            <a:ext cx="4528458" cy="369332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fig 1: Month-wise Revenue Breakdown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A9599-7BF4-B470-759F-BF093BACD16F}"/>
              </a:ext>
            </a:extLst>
          </p:cNvPr>
          <p:cNvSpPr txBox="1"/>
          <p:nvPr/>
        </p:nvSpPr>
        <p:spPr>
          <a:xfrm>
            <a:off x="478969" y="3156909"/>
            <a:ext cx="4528457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January: ₹275,800 (18% of total)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1EB114-CF80-F021-293A-640A58A969D9}"/>
              </a:ext>
            </a:extLst>
          </p:cNvPr>
          <p:cNvSpPr txBox="1"/>
          <p:nvPr/>
        </p:nvSpPr>
        <p:spPr>
          <a:xfrm>
            <a:off x="478969" y="4170283"/>
            <a:ext cx="4528456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March: 9% of 8-month revenue</a:t>
            </a:r>
            <a:endParaRPr lang="en-IN" i="0" dirty="0">
              <a:effectLst/>
              <a:latin typeface="Google Sans"/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FE7652A3-2B52-B7DD-C329-F31B7C6192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4803614"/>
              </p:ext>
            </p:extLst>
          </p:nvPr>
        </p:nvGraphicFramePr>
        <p:xfrm>
          <a:off x="5372101" y="2168889"/>
          <a:ext cx="6340929" cy="4149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EF576EF-5DE8-300B-9F2C-4B59D9B3F7F2}"/>
              </a:ext>
            </a:extLst>
          </p:cNvPr>
          <p:cNvSpPr txBox="1"/>
          <p:nvPr/>
        </p:nvSpPr>
        <p:spPr>
          <a:xfrm>
            <a:off x="478969" y="5263094"/>
            <a:ext cx="4528456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Söhne"/>
              </a:rPr>
              <a:t>August 2022 - Average Revenue: ₹190,530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00DAA-88E0-D536-7492-C9AAAFCA2E26}"/>
              </a:ext>
            </a:extLst>
          </p:cNvPr>
          <p:cNvSpPr txBox="1"/>
          <p:nvPr/>
        </p:nvSpPr>
        <p:spPr>
          <a:xfrm>
            <a:off x="8164236" y="6341699"/>
            <a:ext cx="75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 : 1</a:t>
            </a:r>
            <a:endParaRPr lang="en-IN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3B4CA-7C27-4061-FD01-33BEC572AD2B}"/>
              </a:ext>
            </a:extLst>
          </p:cNvPr>
          <p:cNvSpPr txBox="1"/>
          <p:nvPr/>
        </p:nvSpPr>
        <p:spPr>
          <a:xfrm>
            <a:off x="3076304" y="298462"/>
            <a:ext cx="5765795" cy="523220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/>
              <a:t>ANALYSING THE CURRENT SITUATION</a:t>
            </a:r>
            <a:endParaRPr lang="en-IN" sz="3200" b="1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878B8067-519B-0FCF-6111-19814CA44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2185" y="1258886"/>
            <a:ext cx="3794035" cy="459736"/>
          </a:xfr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1. Month to Month Revenue</a:t>
            </a:r>
            <a:endParaRPr lang="en-IN" sz="2400" b="1" dirty="0">
              <a:latin typeface="+mn-lt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7BA9723-B698-E3EC-A40E-431175793C32}"/>
              </a:ext>
            </a:extLst>
          </p:cNvPr>
          <p:cNvCxnSpPr>
            <a:cxnSpLocks/>
          </p:cNvCxnSpPr>
          <p:nvPr/>
        </p:nvCxnSpPr>
        <p:spPr>
          <a:xfrm flipH="1">
            <a:off x="9392194" y="3148149"/>
            <a:ext cx="444137" cy="293373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84A0CD3-4946-AD87-52AE-E0E9CFE97778}"/>
              </a:ext>
            </a:extLst>
          </p:cNvPr>
          <p:cNvSpPr txBox="1"/>
          <p:nvPr/>
        </p:nvSpPr>
        <p:spPr>
          <a:xfrm>
            <a:off x="9104810" y="2778817"/>
            <a:ext cx="1685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Monsoon Offer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77DAB6-C059-1840-86E1-51EE199B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24785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EBDE-7E19-EF29-944E-696AFB447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576" y="400032"/>
            <a:ext cx="4062824" cy="390990"/>
          </a:xfr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2. Current Trends and Patterns</a:t>
            </a:r>
            <a:endParaRPr lang="en-IN" sz="2400" b="1" dirty="0">
              <a:latin typeface="+mn-lt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3439740-1957-1DB3-8B8D-14DCA701B07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54067352"/>
              </p:ext>
            </p:extLst>
          </p:nvPr>
        </p:nvGraphicFramePr>
        <p:xfrm>
          <a:off x="675719" y="1253332"/>
          <a:ext cx="4990068" cy="3600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3A4EFC6-E248-6CB6-9B05-B27D3F994E48}"/>
              </a:ext>
            </a:extLst>
          </p:cNvPr>
          <p:cNvSpPr txBox="1"/>
          <p:nvPr/>
        </p:nvSpPr>
        <p:spPr>
          <a:xfrm>
            <a:off x="2570744" y="4853354"/>
            <a:ext cx="107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2</a:t>
            </a:r>
            <a:endParaRPr lang="en-IN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A7C9A1-49B9-903B-DB2C-2C468B047C7D}"/>
              </a:ext>
            </a:extLst>
          </p:cNvPr>
          <p:cNvSpPr txBox="1"/>
          <p:nvPr/>
        </p:nvSpPr>
        <p:spPr>
          <a:xfrm>
            <a:off x="8732645" y="4853354"/>
            <a:ext cx="116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3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5AE771-06CA-DD7E-E08E-6848D61B2EB8}"/>
              </a:ext>
            </a:extLst>
          </p:cNvPr>
          <p:cNvSpPr txBox="1"/>
          <p:nvPr/>
        </p:nvSpPr>
        <p:spPr>
          <a:xfrm>
            <a:off x="675720" y="5372709"/>
            <a:ext cx="4990067" cy="646331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New Client Registrations - Largest Drop in February (-50% compared to January)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0FE08C-A246-F0CD-9CF4-EE7C3122B6D8}"/>
              </a:ext>
            </a:extLst>
          </p:cNvPr>
          <p:cNvSpPr txBox="1"/>
          <p:nvPr/>
        </p:nvSpPr>
        <p:spPr>
          <a:xfrm>
            <a:off x="6526213" y="5372709"/>
            <a:ext cx="4990067" cy="646331"/>
          </a:xfrm>
          <a:prstGeom prst="rect">
            <a:avLst/>
          </a:prstGeom>
          <a:solidFill>
            <a:schemeClr val="bg2">
              <a:alpha val="88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Invoice Drop - June Joiners: 51% Didn't Recharge in July.</a:t>
            </a:r>
            <a:endParaRPr lang="en-IN" dirty="0"/>
          </a:p>
        </p:txBody>
      </p:sp>
      <p:graphicFrame>
        <p:nvGraphicFramePr>
          <p:cNvPr id="26" name="Content Placeholder 25">
            <a:extLst>
              <a:ext uri="{FF2B5EF4-FFF2-40B4-BE49-F238E27FC236}">
                <a16:creationId xmlns:a16="http://schemas.microsoft.com/office/drawing/2014/main" id="{9F5E3D54-9832-6AC4-280D-2C497D99F22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0494544"/>
              </p:ext>
            </p:extLst>
          </p:nvPr>
        </p:nvGraphicFramePr>
        <p:xfrm>
          <a:off x="6348413" y="1254125"/>
          <a:ext cx="4990068" cy="35992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3A77B2A4-313A-8837-9E92-7C007A5BA0B5}"/>
              </a:ext>
            </a:extLst>
          </p:cNvPr>
          <p:cNvSpPr/>
          <p:nvPr/>
        </p:nvSpPr>
        <p:spPr>
          <a:xfrm>
            <a:off x="1895526" y="2901797"/>
            <a:ext cx="2965622" cy="527203"/>
          </a:xfrm>
          <a:prstGeom prst="ellipse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1DA46-B848-E425-DAEF-287BE90BC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47781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C6633-8C4C-4E29-38FA-4BF0D5C1B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668" y="284056"/>
            <a:ext cx="4074319" cy="392906"/>
          </a:xfr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3. Overcrowding at peak hours</a:t>
            </a:r>
            <a:endParaRPr lang="en-IN" sz="2400" b="1" dirty="0">
              <a:latin typeface="+mn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FCFF863-2C58-1A1B-1A4F-43537049F083}"/>
              </a:ext>
            </a:extLst>
          </p:cNvPr>
          <p:cNvSpPr txBox="1"/>
          <p:nvPr/>
        </p:nvSpPr>
        <p:spPr>
          <a:xfrm>
            <a:off x="2012621" y="5433020"/>
            <a:ext cx="3491032" cy="923330"/>
          </a:xfrm>
          <a:prstGeom prst="rect">
            <a:avLst/>
          </a:prstGeom>
          <a:solidFill>
            <a:schemeClr val="bg2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Overcoming overcrowding improves equipment access, retention, and business success</a:t>
            </a:r>
            <a:endParaRPr lang="en-US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D13A4AE-343B-3D32-49E2-B517BF3E9F8B}"/>
              </a:ext>
            </a:extLst>
          </p:cNvPr>
          <p:cNvSpPr txBox="1"/>
          <p:nvPr/>
        </p:nvSpPr>
        <p:spPr>
          <a:xfrm>
            <a:off x="6239865" y="5433020"/>
            <a:ext cx="3426125" cy="923330"/>
          </a:xfrm>
          <a:prstGeom prst="rect">
            <a:avLst/>
          </a:prstGeom>
          <a:solidFill>
            <a:schemeClr val="bg2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Gym peaks at 7 AM and 6 PM with 4381 and 2955 workouts over 8 months</a:t>
            </a:r>
            <a:endParaRPr lang="en-IN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4FE62E2-B150-399D-7B2F-7A8341D661FE}"/>
              </a:ext>
            </a:extLst>
          </p:cNvPr>
          <p:cNvSpPr txBox="1"/>
          <p:nvPr/>
        </p:nvSpPr>
        <p:spPr>
          <a:xfrm>
            <a:off x="5316271" y="4932280"/>
            <a:ext cx="116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4</a:t>
            </a:r>
            <a:endParaRPr lang="en-IN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F20A2C-92C4-9BBF-484D-2589BF70A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6</a:t>
            </a:fld>
            <a:endParaRPr lang="en-IN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B58D254-D81D-5A22-E73F-19C9B193C6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3265416"/>
              </p:ext>
            </p:extLst>
          </p:nvPr>
        </p:nvGraphicFramePr>
        <p:xfrm>
          <a:off x="2605177" y="981249"/>
          <a:ext cx="6435306" cy="3951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6132647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F435-99C2-B4A4-9CE5-69AEA686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900" y="279334"/>
            <a:ext cx="3047206" cy="428032"/>
          </a:xfr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2800" b="1" dirty="0">
                <a:latin typeface="+mn-lt"/>
              </a:rPr>
              <a:t>ANALYSIS METHOD</a:t>
            </a:r>
            <a:endParaRPr lang="en-IN" sz="2800" b="1" dirty="0">
              <a:latin typeface="+mn-lt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373E20-102D-B7C6-5019-E43B8BF1F72D}"/>
              </a:ext>
            </a:extLst>
          </p:cNvPr>
          <p:cNvSpPr/>
          <p:nvPr/>
        </p:nvSpPr>
        <p:spPr>
          <a:xfrm>
            <a:off x="698217" y="3798990"/>
            <a:ext cx="2479565" cy="1853080"/>
          </a:xfrm>
          <a:prstGeom prst="ellipse">
            <a:avLst/>
          </a:prstGeom>
          <a:solidFill>
            <a:schemeClr val="bg2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3C7C278-50FE-0D82-B8C0-E2B0CF3A54A5}"/>
              </a:ext>
            </a:extLst>
          </p:cNvPr>
          <p:cNvSpPr/>
          <p:nvPr/>
        </p:nvSpPr>
        <p:spPr>
          <a:xfrm>
            <a:off x="2293266" y="4942729"/>
            <a:ext cx="514297" cy="415532"/>
          </a:xfrm>
          <a:prstGeom prst="ellipse">
            <a:avLst/>
          </a:prstGeom>
          <a:solidFill>
            <a:srgbClr val="FF0000">
              <a:alpha val="69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DEC5FF-E3E5-9750-C1CD-C7F80868A9E5}"/>
              </a:ext>
            </a:extLst>
          </p:cNvPr>
          <p:cNvCxnSpPr>
            <a:cxnSpLocks/>
            <a:stCxn id="16" idx="1"/>
            <a:endCxn id="6" idx="7"/>
          </p:cNvCxnSpPr>
          <p:nvPr/>
        </p:nvCxnSpPr>
        <p:spPr>
          <a:xfrm flipH="1">
            <a:off x="2814658" y="2949043"/>
            <a:ext cx="786358" cy="1121324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C6E34B-191C-1841-CD5D-E2712BB36D71}"/>
              </a:ext>
            </a:extLst>
          </p:cNvPr>
          <p:cNvCxnSpPr>
            <a:cxnSpLocks/>
            <a:stCxn id="21" idx="1"/>
            <a:endCxn id="7" idx="5"/>
          </p:cNvCxnSpPr>
          <p:nvPr/>
        </p:nvCxnSpPr>
        <p:spPr>
          <a:xfrm flipH="1" flipV="1">
            <a:off x="2732246" y="5297408"/>
            <a:ext cx="868770" cy="21886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3331B14-47A2-F8F8-1954-4C022B1DA657}"/>
              </a:ext>
            </a:extLst>
          </p:cNvPr>
          <p:cNvSpPr txBox="1"/>
          <p:nvPr/>
        </p:nvSpPr>
        <p:spPr>
          <a:xfrm>
            <a:off x="3601016" y="2795154"/>
            <a:ext cx="1942757" cy="307777"/>
          </a:xfrm>
          <a:prstGeom prst="rect">
            <a:avLst/>
          </a:prstGeom>
          <a:solidFill>
            <a:schemeClr val="bg2"/>
          </a:solidFill>
          <a:ln w="38100"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All Unique Clients</a:t>
            </a:r>
            <a:endParaRPr lang="en-IN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3E5BEA-1685-B015-BEAA-D6BE2404AE47}"/>
              </a:ext>
            </a:extLst>
          </p:cNvPr>
          <p:cNvSpPr txBox="1"/>
          <p:nvPr/>
        </p:nvSpPr>
        <p:spPr>
          <a:xfrm>
            <a:off x="3601016" y="5362382"/>
            <a:ext cx="1942757" cy="307777"/>
          </a:xfrm>
          <a:prstGeom prst="rect">
            <a:avLst/>
          </a:prstGeom>
          <a:solidFill>
            <a:srgbClr val="FF0000">
              <a:alpha val="54000"/>
            </a:srgbClr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IN" sz="1400" b="1" dirty="0"/>
              <a:t>Gym Dedicated Clients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0BF9B3-0E72-8395-AEAA-A8E41423A2D7}"/>
              </a:ext>
            </a:extLst>
          </p:cNvPr>
          <p:cNvSpPr txBox="1"/>
          <p:nvPr/>
        </p:nvSpPr>
        <p:spPr>
          <a:xfrm>
            <a:off x="698217" y="1193445"/>
            <a:ext cx="6266715" cy="8309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222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1. Factors contributing to Client Retention?</a:t>
            </a:r>
          </a:p>
          <a:p>
            <a:r>
              <a:rPr lang="en-US" sz="1600" b="1" dirty="0"/>
              <a:t>2. Any Clients with Flexible Gym Schedule?</a:t>
            </a:r>
          </a:p>
          <a:p>
            <a:r>
              <a:rPr lang="en-US" sz="1600" b="1" dirty="0"/>
              <a:t>3. What is Adherence Rate?</a:t>
            </a:r>
            <a:endParaRPr lang="en-IN" sz="1600" b="1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437FCC6-C112-0AE2-E33C-DA308B28895B}"/>
              </a:ext>
            </a:extLst>
          </p:cNvPr>
          <p:cNvSpPr/>
          <p:nvPr/>
        </p:nvSpPr>
        <p:spPr>
          <a:xfrm>
            <a:off x="1632281" y="4522476"/>
            <a:ext cx="1090059" cy="628019"/>
          </a:xfrm>
          <a:prstGeom prst="ellipse">
            <a:avLst/>
          </a:prstGeom>
          <a:solidFill>
            <a:srgbClr val="92D050">
              <a:alpha val="35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51249DB-4F6B-9CA7-1471-CCF99881C289}"/>
              </a:ext>
            </a:extLst>
          </p:cNvPr>
          <p:cNvCxnSpPr>
            <a:cxnSpLocks/>
            <a:stCxn id="45" idx="1"/>
            <a:endCxn id="36" idx="6"/>
          </p:cNvCxnSpPr>
          <p:nvPr/>
        </p:nvCxnSpPr>
        <p:spPr>
          <a:xfrm flipH="1">
            <a:off x="2722340" y="4200790"/>
            <a:ext cx="878675" cy="635696"/>
          </a:xfrm>
          <a:prstGeom prst="straightConnector1">
            <a:avLst/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983944AB-9447-83EA-4B26-5FF678B15C22}"/>
              </a:ext>
            </a:extLst>
          </p:cNvPr>
          <p:cNvSpPr/>
          <p:nvPr/>
        </p:nvSpPr>
        <p:spPr>
          <a:xfrm>
            <a:off x="3601015" y="3933649"/>
            <a:ext cx="1942757" cy="534282"/>
          </a:xfrm>
          <a:prstGeom prst="rect">
            <a:avLst/>
          </a:prstGeom>
          <a:solidFill>
            <a:srgbClr val="92D050">
              <a:alpha val="68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 Flexible Schedule Clients</a:t>
            </a:r>
            <a:endParaRPr lang="en-IN" sz="1400" b="1" dirty="0">
              <a:solidFill>
                <a:schemeClr val="tx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5B81C27-C134-F23D-EA7F-D2BC4B343AC9}"/>
              </a:ext>
            </a:extLst>
          </p:cNvPr>
          <p:cNvSpPr/>
          <p:nvPr/>
        </p:nvSpPr>
        <p:spPr>
          <a:xfrm>
            <a:off x="7249886" y="1205587"/>
            <a:ext cx="4689566" cy="607456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Clean Data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CE21649C-5986-75AE-971C-2DB99B501F2A}"/>
              </a:ext>
            </a:extLst>
          </p:cNvPr>
          <p:cNvSpPr/>
          <p:nvPr/>
        </p:nvSpPr>
        <p:spPr>
          <a:xfrm>
            <a:off x="2152556" y="4811258"/>
            <a:ext cx="362866" cy="262942"/>
          </a:xfrm>
          <a:prstGeom prst="ellipse">
            <a:avLst/>
          </a:prstGeom>
          <a:solidFill>
            <a:srgbClr val="FFFF00">
              <a:alpha val="59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F375820-5B12-229C-20AC-0B5936B54D1F}"/>
              </a:ext>
            </a:extLst>
          </p:cNvPr>
          <p:cNvCxnSpPr>
            <a:cxnSpLocks/>
            <a:stCxn id="105" idx="2"/>
            <a:endCxn id="92" idx="0"/>
          </p:cNvCxnSpPr>
          <p:nvPr/>
        </p:nvCxnSpPr>
        <p:spPr>
          <a:xfrm>
            <a:off x="1574087" y="3243590"/>
            <a:ext cx="759902" cy="1567668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6ACAA1F2-1BE2-E7A8-8165-ED972BECEC55}"/>
              </a:ext>
            </a:extLst>
          </p:cNvPr>
          <p:cNvSpPr txBox="1"/>
          <p:nvPr/>
        </p:nvSpPr>
        <p:spPr>
          <a:xfrm>
            <a:off x="854907" y="2720370"/>
            <a:ext cx="1438359" cy="523220"/>
          </a:xfrm>
          <a:prstGeom prst="rect">
            <a:avLst/>
          </a:prstGeom>
          <a:solidFill>
            <a:srgbClr val="FFFF00">
              <a:alpha val="34000"/>
            </a:srgbClr>
          </a:solidFill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 Active Flexible Schedule Clients</a:t>
            </a:r>
            <a:endParaRPr lang="en-IN" sz="1400" b="1" dirty="0"/>
          </a:p>
        </p:txBody>
      </p:sp>
      <p:graphicFrame>
        <p:nvGraphicFramePr>
          <p:cNvPr id="109" name="Diagram 108">
            <a:extLst>
              <a:ext uri="{FF2B5EF4-FFF2-40B4-BE49-F238E27FC236}">
                <a16:creationId xmlns:a16="http://schemas.microsoft.com/office/drawing/2014/main" id="{B51CD51D-1EDA-3561-DC3E-EEED2F42A3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1958658"/>
              </p:ext>
            </p:extLst>
          </p:nvPr>
        </p:nvGraphicFramePr>
        <p:xfrm>
          <a:off x="7223760" y="2521166"/>
          <a:ext cx="2289076" cy="376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0" name="Diagram 109">
            <a:extLst>
              <a:ext uri="{FF2B5EF4-FFF2-40B4-BE49-F238E27FC236}">
                <a16:creationId xmlns:a16="http://schemas.microsoft.com/office/drawing/2014/main" id="{85E05372-3D3D-7914-63FB-053B51D4AE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6138179"/>
              </p:ext>
            </p:extLst>
          </p:nvPr>
        </p:nvGraphicFramePr>
        <p:xfrm>
          <a:off x="9512835" y="2501734"/>
          <a:ext cx="2818501" cy="376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8" name="Arrow: Down 117">
            <a:extLst>
              <a:ext uri="{FF2B5EF4-FFF2-40B4-BE49-F238E27FC236}">
                <a16:creationId xmlns:a16="http://schemas.microsoft.com/office/drawing/2014/main" id="{D1565E21-E78B-117A-2C0F-5315E16D22F5}"/>
              </a:ext>
            </a:extLst>
          </p:cNvPr>
          <p:cNvSpPr/>
          <p:nvPr/>
        </p:nvSpPr>
        <p:spPr>
          <a:xfrm>
            <a:off x="8012232" y="1860401"/>
            <a:ext cx="723900" cy="656483"/>
          </a:xfrm>
          <a:prstGeom prst="downArrow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9" name="Arrow: Down 118">
            <a:extLst>
              <a:ext uri="{FF2B5EF4-FFF2-40B4-BE49-F238E27FC236}">
                <a16:creationId xmlns:a16="http://schemas.microsoft.com/office/drawing/2014/main" id="{19C80CA7-BB52-A8A2-F683-75026FB3E922}"/>
              </a:ext>
            </a:extLst>
          </p:cNvPr>
          <p:cNvSpPr/>
          <p:nvPr/>
        </p:nvSpPr>
        <p:spPr>
          <a:xfrm>
            <a:off x="10587676" y="1860401"/>
            <a:ext cx="723900" cy="628867"/>
          </a:xfrm>
          <a:prstGeom prst="downArrow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F02F34-9306-5C19-7A1D-F22D0D8D425D}"/>
              </a:ext>
            </a:extLst>
          </p:cNvPr>
          <p:cNvSpPr txBox="1"/>
          <p:nvPr/>
        </p:nvSpPr>
        <p:spPr>
          <a:xfrm>
            <a:off x="9126957" y="6375556"/>
            <a:ext cx="116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6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FB73BD-4D32-9B15-9F62-6B912974F1CE}"/>
              </a:ext>
            </a:extLst>
          </p:cNvPr>
          <p:cNvSpPr txBox="1"/>
          <p:nvPr/>
        </p:nvSpPr>
        <p:spPr>
          <a:xfrm>
            <a:off x="2435901" y="6375556"/>
            <a:ext cx="116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5</a:t>
            </a:r>
            <a:endParaRPr lang="en-IN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1886D6-C576-2FEA-3658-3F9C87772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959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5" grpId="0" animBg="1"/>
      <p:bldP spid="92" grpId="0" animBg="1"/>
      <p:bldP spid="10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D893E0-5C5C-3154-7095-EAC819F4138D}"/>
              </a:ext>
            </a:extLst>
          </p:cNvPr>
          <p:cNvSpPr txBox="1"/>
          <p:nvPr/>
        </p:nvSpPr>
        <p:spPr>
          <a:xfrm>
            <a:off x="3906182" y="237788"/>
            <a:ext cx="4232366" cy="584775"/>
          </a:xfrm>
          <a:prstGeom prst="rect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/>
              <a:t>RESULTS AND FINDINGS</a:t>
            </a:r>
            <a:endParaRPr lang="en-IN" sz="32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2A6940-0273-EBBB-435D-14CAA0C2B496}"/>
              </a:ext>
            </a:extLst>
          </p:cNvPr>
          <p:cNvSpPr txBox="1">
            <a:spLocks/>
          </p:cNvSpPr>
          <p:nvPr/>
        </p:nvSpPr>
        <p:spPr>
          <a:xfrm>
            <a:off x="4665528" y="1177888"/>
            <a:ext cx="2860944" cy="392906"/>
          </a:xfrm>
          <a:prstGeom prst="rect">
            <a:avLst/>
          </a:prstGeo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1. Retention Analysis</a:t>
            </a:r>
            <a:endParaRPr lang="en-IN" sz="2400" b="1" dirty="0">
              <a:latin typeface="+mn-lt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1AB6970-9D0C-E61F-4FAF-268FF6F07D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6730758"/>
              </p:ext>
            </p:extLst>
          </p:nvPr>
        </p:nvGraphicFramePr>
        <p:xfrm>
          <a:off x="702368" y="900859"/>
          <a:ext cx="3057372" cy="2631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AF17A39-0744-FAA2-3F6E-D7307521D9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8607230"/>
              </p:ext>
            </p:extLst>
          </p:nvPr>
        </p:nvGraphicFramePr>
        <p:xfrm>
          <a:off x="8992938" y="3737766"/>
          <a:ext cx="2590744" cy="26943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E8E072E-FFD2-D97E-AD30-4525A6C4E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2237454"/>
              </p:ext>
            </p:extLst>
          </p:nvPr>
        </p:nvGraphicFramePr>
        <p:xfrm>
          <a:off x="682758" y="4003847"/>
          <a:ext cx="2663533" cy="2535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135C827-0AE5-EB95-85E5-A74163AEF904}"/>
              </a:ext>
            </a:extLst>
          </p:cNvPr>
          <p:cNvSpPr txBox="1"/>
          <p:nvPr/>
        </p:nvSpPr>
        <p:spPr>
          <a:xfrm>
            <a:off x="1464007" y="6424639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7B</a:t>
            </a:r>
            <a:endParaRPr lang="en-IN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35B47C-DA94-630C-8F38-CDAD57D35CAC}"/>
              </a:ext>
            </a:extLst>
          </p:cNvPr>
          <p:cNvSpPr txBox="1"/>
          <p:nvPr/>
        </p:nvSpPr>
        <p:spPr>
          <a:xfrm>
            <a:off x="9545568" y="6336530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8B</a:t>
            </a:r>
            <a:endParaRPr lang="en-IN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34A78-84B3-23CB-872C-B1931873F1E0}"/>
              </a:ext>
            </a:extLst>
          </p:cNvPr>
          <p:cNvSpPr txBox="1"/>
          <p:nvPr/>
        </p:nvSpPr>
        <p:spPr>
          <a:xfrm>
            <a:off x="9433985" y="3444186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8A</a:t>
            </a:r>
            <a:endParaRPr lang="en-IN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E120A-EE6C-1C76-3B0E-798912666879}"/>
              </a:ext>
            </a:extLst>
          </p:cNvPr>
          <p:cNvSpPr txBox="1"/>
          <p:nvPr/>
        </p:nvSpPr>
        <p:spPr>
          <a:xfrm>
            <a:off x="1568511" y="3515308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7A</a:t>
            </a:r>
            <a:endParaRPr lang="en-IN" b="1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A203A431-04C7-5C45-35FD-186FBDB733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6456102"/>
              </p:ext>
            </p:extLst>
          </p:nvPr>
        </p:nvGraphicFramePr>
        <p:xfrm>
          <a:off x="3663803" y="1886169"/>
          <a:ext cx="4864394" cy="41868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7D7AAA62-DBCF-8B9C-6336-80EEC57C0520}"/>
              </a:ext>
            </a:extLst>
          </p:cNvPr>
          <p:cNvSpPr/>
          <p:nvPr/>
        </p:nvSpPr>
        <p:spPr>
          <a:xfrm>
            <a:off x="2142044" y="2838942"/>
            <a:ext cx="615971" cy="411344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DD29F64-7949-053D-4DB5-40A76E87A2F2}"/>
              </a:ext>
            </a:extLst>
          </p:cNvPr>
          <p:cNvSpPr/>
          <p:nvPr/>
        </p:nvSpPr>
        <p:spPr>
          <a:xfrm>
            <a:off x="971799" y="2965544"/>
            <a:ext cx="931891" cy="461737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1EDB400A-E884-B058-E61C-793A200E4D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576459"/>
              </p:ext>
            </p:extLst>
          </p:nvPr>
        </p:nvGraphicFramePr>
        <p:xfrm>
          <a:off x="8610600" y="460405"/>
          <a:ext cx="3195022" cy="2983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3206B64-B90B-FE74-1B42-56A16C831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958718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7A5086-6C64-F289-D479-9367DDC1F8A2}"/>
              </a:ext>
            </a:extLst>
          </p:cNvPr>
          <p:cNvSpPr txBox="1"/>
          <p:nvPr/>
        </p:nvSpPr>
        <p:spPr>
          <a:xfrm>
            <a:off x="653143" y="4454434"/>
            <a:ext cx="2717074" cy="2037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011AD2-AC51-D08B-1CF0-41E789FF9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91" y="5473337"/>
            <a:ext cx="826996" cy="11577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B9C812-4018-E1DD-D866-E3FFE59E5A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42" y="5504310"/>
            <a:ext cx="839815" cy="1187738"/>
          </a:xfrm>
          <a:prstGeom prst="rect">
            <a:avLst/>
          </a:prstGeom>
        </p:spPr>
      </p:pic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84E32DE6-0526-1ED3-158C-A5A858A36A51}"/>
              </a:ext>
            </a:extLst>
          </p:cNvPr>
          <p:cNvSpPr/>
          <p:nvPr/>
        </p:nvSpPr>
        <p:spPr>
          <a:xfrm>
            <a:off x="432547" y="4498422"/>
            <a:ext cx="2007327" cy="86214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Should I go to the gym today? There is a lot of rush at this hour, maybe I will join another gym…</a:t>
            </a:r>
            <a:endParaRPr lang="en-IN" sz="1200" dirty="0"/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CD42B1C2-2657-8C39-6214-2EC6BDAE3696}"/>
              </a:ext>
            </a:extLst>
          </p:cNvPr>
          <p:cNvSpPr/>
          <p:nvPr/>
        </p:nvSpPr>
        <p:spPr>
          <a:xfrm flipH="1">
            <a:off x="9213669" y="4391632"/>
            <a:ext cx="2436790" cy="98201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 feel more comfortable in the gym now, maybe because the rush at the peak hours is decreased somehow!! Anyway lets go workout!!</a:t>
            </a:r>
            <a:endParaRPr lang="en-IN" sz="1200" dirty="0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193B5C92-D6BF-9951-3B15-C0C98D6C1A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399209"/>
              </p:ext>
            </p:extLst>
          </p:nvPr>
        </p:nvGraphicFramePr>
        <p:xfrm>
          <a:off x="3930560" y="3862469"/>
          <a:ext cx="4352766" cy="2768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60E4598F-1B17-3452-C8F1-C3F86D8F3F6C}"/>
              </a:ext>
            </a:extLst>
          </p:cNvPr>
          <p:cNvSpPr txBox="1">
            <a:spLocks/>
          </p:cNvSpPr>
          <p:nvPr/>
        </p:nvSpPr>
        <p:spPr>
          <a:xfrm>
            <a:off x="4182610" y="231667"/>
            <a:ext cx="3368129" cy="392906"/>
          </a:xfrm>
          <a:prstGeom prst="rect">
            <a:avLst/>
          </a:prstGeo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2. Overcrowding Analysis</a:t>
            </a:r>
            <a:endParaRPr lang="en-IN" sz="2400" b="1" dirty="0">
              <a:latin typeface="+mn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E6C268-FC36-AD0C-62B9-C8B3D44BE988}"/>
              </a:ext>
            </a:extLst>
          </p:cNvPr>
          <p:cNvSpPr txBox="1"/>
          <p:nvPr/>
        </p:nvSpPr>
        <p:spPr>
          <a:xfrm>
            <a:off x="2707674" y="3607204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9A</a:t>
            </a:r>
            <a:endParaRPr lang="en-IN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6912AA-3668-0F67-778A-2B72756D1416}"/>
              </a:ext>
            </a:extLst>
          </p:cNvPr>
          <p:cNvSpPr txBox="1"/>
          <p:nvPr/>
        </p:nvSpPr>
        <p:spPr>
          <a:xfrm>
            <a:off x="8345628" y="3609059"/>
            <a:ext cx="132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 : 9B</a:t>
            </a:r>
            <a:endParaRPr lang="en-IN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73ABD-915B-2247-99CC-4A9329687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6CD-8759-4656-9378-FD261A9352C6}" type="slidenum">
              <a:rPr lang="en-IN" smtClean="0"/>
              <a:t>9</a:t>
            </a:fld>
            <a:endParaRPr lang="en-IN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86D2786-1017-835D-0A1A-FA2AB044D5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3818077"/>
              </p:ext>
            </p:extLst>
          </p:nvPr>
        </p:nvGraphicFramePr>
        <p:xfrm>
          <a:off x="866189" y="880083"/>
          <a:ext cx="4719318" cy="2756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9EF4F7C4-B5D9-6D27-49B9-BC612FE067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9891039"/>
              </p:ext>
            </p:extLst>
          </p:nvPr>
        </p:nvGraphicFramePr>
        <p:xfrm>
          <a:off x="6250941" y="880083"/>
          <a:ext cx="4719318" cy="2748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302610315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2615</TotalTime>
  <Words>646</Words>
  <Application>Microsoft Office PowerPoint</Application>
  <PresentationFormat>Widescreen</PresentationFormat>
  <Paragraphs>125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Calibri</vt:lpstr>
      <vt:lpstr>Calibri Light</vt:lpstr>
      <vt:lpstr>Google Sans</vt:lpstr>
      <vt:lpstr>Söhne</vt:lpstr>
      <vt:lpstr>Office Theme</vt:lpstr>
      <vt:lpstr>PowerPoint Presentation</vt:lpstr>
      <vt:lpstr>PowerPoint Presentation</vt:lpstr>
      <vt:lpstr>EXECUTIVE SUMMARY</vt:lpstr>
      <vt:lpstr>1. Month to Month Revenue</vt:lpstr>
      <vt:lpstr>2. Current Trends and Patterns</vt:lpstr>
      <vt:lpstr>3. Overcrowding at peak hours</vt:lpstr>
      <vt:lpstr>ANALYSIS METHOD</vt:lpstr>
      <vt:lpstr>PowerPoint Presentation</vt:lpstr>
      <vt:lpstr>PowerPoint Presentation</vt:lpstr>
      <vt:lpstr>PowerPoint Presentation</vt:lpstr>
      <vt:lpstr>                              THANKYOU!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TRACK FITNESS CLUB</dc:title>
  <dc:creator>Arnav Kumar</dc:creator>
  <cp:lastModifiedBy>Arnav Kumar</cp:lastModifiedBy>
  <cp:revision>37</cp:revision>
  <dcterms:created xsi:type="dcterms:W3CDTF">2022-11-22T19:53:26Z</dcterms:created>
  <dcterms:modified xsi:type="dcterms:W3CDTF">2024-01-14T20:36:23Z</dcterms:modified>
</cp:coreProperties>
</file>

<file path=docProps/thumbnail.jpeg>
</file>